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ng&amp;ehk=U3Qosgtz9vDU8GrYASn8fQ&amp;r=0&amp;pid=OfficeInsert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9" r:id="rId4"/>
    <p:sldId id="270" r:id="rId5"/>
    <p:sldId id="271" r:id="rId6"/>
    <p:sldId id="258" r:id="rId7"/>
    <p:sldId id="272" r:id="rId8"/>
    <p:sldId id="273" r:id="rId9"/>
    <p:sldId id="274" r:id="rId10"/>
    <p:sldId id="275" r:id="rId11"/>
    <p:sldId id="276" r:id="rId12"/>
    <p:sldId id="259" r:id="rId13"/>
    <p:sldId id="277" r:id="rId14"/>
    <p:sldId id="278" r:id="rId15"/>
    <p:sldId id="279" r:id="rId16"/>
    <p:sldId id="260" r:id="rId17"/>
    <p:sldId id="280" r:id="rId18"/>
    <p:sldId id="281" r:id="rId19"/>
    <p:sldId id="261" r:id="rId20"/>
    <p:sldId id="282" r:id="rId21"/>
    <p:sldId id="262" r:id="rId22"/>
    <p:sldId id="283" r:id="rId23"/>
    <p:sldId id="284" r:id="rId24"/>
    <p:sldId id="263" r:id="rId25"/>
    <p:sldId id="285" r:id="rId26"/>
    <p:sldId id="264" r:id="rId27"/>
    <p:sldId id="286" r:id="rId28"/>
    <p:sldId id="287" r:id="rId29"/>
    <p:sldId id="288" r:id="rId30"/>
    <p:sldId id="289" r:id="rId31"/>
    <p:sldId id="265" r:id="rId32"/>
    <p:sldId id="290" r:id="rId33"/>
    <p:sldId id="291" r:id="rId34"/>
    <p:sldId id="292" r:id="rId35"/>
    <p:sldId id="293" r:id="rId36"/>
    <p:sldId id="294" r:id="rId37"/>
    <p:sldId id="266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267" r:id="rId46"/>
    <p:sldId id="302" r:id="rId47"/>
    <p:sldId id="303" r:id="rId48"/>
    <p:sldId id="304" r:id="rId49"/>
    <p:sldId id="305" r:id="rId50"/>
    <p:sldId id="306" r:id="rId51"/>
    <p:sldId id="268" r:id="rId52"/>
    <p:sldId id="307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3" autoAdjust="0"/>
    <p:restoredTop sz="94660"/>
  </p:normalViewPr>
  <p:slideViewPr>
    <p:cSldViewPr snapToGrid="0">
      <p:cViewPr varScale="1">
        <p:scale>
          <a:sx n="45" d="100"/>
          <a:sy n="45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1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4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9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0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6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3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0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6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5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1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29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braham_Lincoln_O-116_by_Gardner,_1865-crop.png" TargetMode="External"/><Relationship Id="rId2" Type="http://schemas.openxmlformats.org/officeDocument/2006/relationships/image" Target="../media/image3.png&amp;ehk=U3Qosgtz9vDU8GrYASn8fQ&amp;r=0&amp;pid=OfficeInsert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1A2D-CD84-4783-9EB4-4839C09E1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Politics and Economics during the Civil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8A103-5A8B-484E-A98F-0BFCECBCB3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18</a:t>
            </a:r>
          </a:p>
        </p:txBody>
      </p:sp>
    </p:spTree>
    <p:extLst>
      <p:ext uri="{BB962C8B-B14F-4D97-AF65-F5344CB8AC3E}">
        <p14:creationId xmlns:p14="http://schemas.microsoft.com/office/powerpoint/2010/main" val="325540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7D2C-0461-4A4C-AEB8-683D6F01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Lincoln’s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E50FD-72F2-4B2E-8C41-E57729419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Before the attack, many northerners felt that the South had the right to secede and should not be forced to stay</a:t>
            </a:r>
          </a:p>
          <a:p>
            <a:r>
              <a:rPr lang="en-US" dirty="0"/>
              <a:t>The attack on Fort Sumter provoked the North to fight for their honor and the Union</a:t>
            </a:r>
          </a:p>
          <a:p>
            <a:pPr lvl="1"/>
            <a:r>
              <a:rPr lang="en-US" dirty="0"/>
              <a:t>Lincoln’s strategy paid off; the South was seen as the aggressor while the North was seen as the victim</a:t>
            </a:r>
          </a:p>
          <a:p>
            <a:r>
              <a:rPr lang="en-US" dirty="0"/>
              <a:t>On April 15, Lincoln issued a call to the states for 75,000 militiamen for 90 days of service</a:t>
            </a:r>
          </a:p>
          <a:p>
            <a:r>
              <a:rPr lang="en-US" dirty="0"/>
              <a:t>On April 19, Lincoln proclaimed a blockade of Southern seaports</a:t>
            </a:r>
          </a:p>
          <a:p>
            <a:pPr lvl="1"/>
            <a:r>
              <a:rPr lang="en-US" dirty="0"/>
              <a:t>Initially ineffective but eventually strangled the South</a:t>
            </a:r>
          </a:p>
          <a:p>
            <a:r>
              <a:rPr lang="en-US" dirty="0"/>
              <a:t>May 3, Lincoln issued a call for 3-year volunteers as the 90 day militiamen would not be sufficient</a:t>
            </a:r>
          </a:p>
          <a:p>
            <a:r>
              <a:rPr lang="en-US" dirty="0"/>
              <a:t>Until April 25, Washington DC was virtually under siege and a Confederate attack on the capital was expected</a:t>
            </a:r>
          </a:p>
          <a:p>
            <a:pPr lvl="1"/>
            <a:r>
              <a:rPr lang="en-US" dirty="0"/>
              <a:t>Never came</a:t>
            </a:r>
          </a:p>
        </p:txBody>
      </p:sp>
    </p:spTree>
    <p:extLst>
      <p:ext uri="{BB962C8B-B14F-4D97-AF65-F5344CB8AC3E}">
        <p14:creationId xmlns:p14="http://schemas.microsoft.com/office/powerpoint/2010/main" val="341472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76F6-CFB3-4476-A1F0-F171E5C4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1016D-42D3-479C-8B41-33749DC4A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more states would secede from the Union</a:t>
            </a:r>
          </a:p>
          <a:p>
            <a:pPr lvl="1"/>
            <a:r>
              <a:rPr lang="en-US" dirty="0"/>
              <a:t>Virginia, Arkansas, Tennessee, and North Carolina</a:t>
            </a:r>
          </a:p>
          <a:p>
            <a:pPr lvl="1"/>
            <a:r>
              <a:rPr lang="en-US" dirty="0"/>
              <a:t>Northerner calls for troops aroused the Middle South who viewed Lincoln as waging war</a:t>
            </a:r>
          </a:p>
          <a:p>
            <a:pPr lvl="1"/>
            <a:r>
              <a:rPr lang="en-US" dirty="0"/>
              <a:t>Richmond replaced Montgomery as the Confederate capital</a:t>
            </a:r>
          </a:p>
        </p:txBody>
      </p:sp>
    </p:spTree>
    <p:extLst>
      <p:ext uri="{BB962C8B-B14F-4D97-AF65-F5344CB8AC3E}">
        <p14:creationId xmlns:p14="http://schemas.microsoft.com/office/powerpoint/2010/main" val="112821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2782-6400-4C41-BF80-0C04C411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Border Slave States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FEA29-2A90-42B3-82D1-F03DA1A07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B6477F-F44A-48A1-BF7D-6CA82790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Slave States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3250DB-8EEF-492F-A587-8FE7F6B8C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Border Slave States (Missouri, Kentucky, Maryland, and West Virginia) remained in the union as the North did not start the war</a:t>
            </a:r>
          </a:p>
          <a:p>
            <a:pPr lvl="1"/>
            <a:r>
              <a:rPr lang="en-US" dirty="0"/>
              <a:t>Crucial to the Union cause; sent 300,00 soldiers to the Union Army</a:t>
            </a:r>
          </a:p>
          <a:p>
            <a:pPr lvl="2"/>
            <a:r>
              <a:rPr lang="en-US" dirty="0"/>
              <a:t>“Mountain white” population in the South sent 50,000 soldiers to the Union army</a:t>
            </a:r>
          </a:p>
          <a:p>
            <a:pPr lvl="2"/>
            <a:r>
              <a:rPr lang="en-US" dirty="0"/>
              <a:t>Lincoln: Hoped to have God on his side but he had to “have Kentucky”</a:t>
            </a:r>
          </a:p>
          <a:p>
            <a:pPr lvl="1"/>
            <a:r>
              <a:rPr lang="en-US" dirty="0"/>
              <a:t>West Virginia left Virginia in mid-1861 to join the Union; large “Mountain white” population</a:t>
            </a:r>
          </a:p>
          <a:p>
            <a:pPr lvl="1"/>
            <a:r>
              <a:rPr lang="en-US" dirty="0"/>
              <a:t>Border South had over 50% of the South’s white population and fewest number of slaves</a:t>
            </a:r>
          </a:p>
          <a:p>
            <a:pPr lvl="1"/>
            <a:r>
              <a:rPr lang="en-US" dirty="0"/>
              <a:t>This, the was began with slaveholders on both sides</a:t>
            </a:r>
          </a:p>
          <a:p>
            <a:pPr lvl="2"/>
            <a:r>
              <a:rPr lang="en-US" dirty="0"/>
              <a:t>Brothers and family members were often split and fought on opposite sides</a:t>
            </a:r>
          </a:p>
        </p:txBody>
      </p:sp>
    </p:spTree>
    <p:extLst>
      <p:ext uri="{BB962C8B-B14F-4D97-AF65-F5344CB8AC3E}">
        <p14:creationId xmlns:p14="http://schemas.microsoft.com/office/powerpoint/2010/main" val="99836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A935-A543-485D-9112-FED90AC9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Lincoln and the Border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26EF2-CAE9-4943-B71D-7379B07E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Lincoln used force at times to maintain control of the border states</a:t>
            </a:r>
          </a:p>
          <a:p>
            <a:pPr lvl="1"/>
            <a:r>
              <a:rPr lang="en-US" dirty="0"/>
              <a:t>He declared martial law in Maryland in certain areas and sent troops since some Marylanders threatened to cut off Washington DC from the North</a:t>
            </a:r>
          </a:p>
          <a:p>
            <a:pPr lvl="1"/>
            <a:r>
              <a:rPr lang="en-US" dirty="0"/>
              <a:t>Troops were also sent to West Virginia and Missouri (where a mini-civil war raged)</a:t>
            </a:r>
          </a:p>
          <a:p>
            <a:r>
              <a:rPr lang="en-US" dirty="0"/>
              <a:t>Politically, Lincoln had to keep the border states in mind when making public statements</a:t>
            </a:r>
          </a:p>
          <a:p>
            <a:pPr lvl="1"/>
            <a:r>
              <a:rPr lang="en-US" dirty="0"/>
              <a:t>He declared the primary purpose of the war was to preserve the Union at all costs</a:t>
            </a:r>
          </a:p>
          <a:p>
            <a:pPr lvl="1"/>
            <a:r>
              <a:rPr lang="en-US" dirty="0"/>
              <a:t>He declared the North was not fighting to free the slaves</a:t>
            </a:r>
          </a:p>
          <a:p>
            <a:pPr lvl="2"/>
            <a:r>
              <a:rPr lang="en-US" dirty="0"/>
              <a:t>An emancipation edict would have driven the borer states to the South</a:t>
            </a:r>
          </a:p>
          <a:p>
            <a:pPr lvl="2"/>
            <a:r>
              <a:rPr lang="en-US" dirty="0"/>
              <a:t>Lincoln was heavily criticized by abolitionists who saw him as a sellout</a:t>
            </a:r>
          </a:p>
        </p:txBody>
      </p:sp>
    </p:spTree>
    <p:extLst>
      <p:ext uri="{BB962C8B-B14F-4D97-AF65-F5344CB8AC3E}">
        <p14:creationId xmlns:p14="http://schemas.microsoft.com/office/powerpoint/2010/main" val="2841090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FF1E8A-3E3F-4A67-97F8-32C8D41238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BBA9C7-5B8B-474E-9392-E742C78ED5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52F3B2-AFE1-41E8-9E34-D2B02A6582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6E6DBF-82B5-4B52-B1C5-E1C756AC57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AAAB002-E48E-4009-828A-511F7A8280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7CCE5FDF-D14D-451F-AB9B-604053B397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996" r="9091" b="400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74D7E9A-D874-4F02-8A2D-F9CD2205913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F32581-CAA1-43C6-8532-DC56C8435C2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EF55D5-23F0-4398-B16B-AEF5778C304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755D765-8983-4BE5-ACE0-02497EF9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Lincoln in August 22, 1862 to Horace Greeley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1A83B4-F4BF-42AD-95A8-BDBB7A1CD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3" y="2438399"/>
            <a:ext cx="3415074" cy="3564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bg1"/>
                </a:solidFill>
              </a:rPr>
              <a:t>:My paramount object is to save the Union, and is not either to save or destroy slavery… If I could save the Union without freeing any slave I would do it, and if I could save it y freeing all the slaves I would do it, and If I could save it by freeing some and leaving others alone, I would also do that.”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909D02-147B-4F8E-BEB6-D842D4BEDED0}"/>
              </a:ext>
            </a:extLst>
          </p:cNvPr>
          <p:cNvSpPr txBox="1"/>
          <p:nvPr/>
        </p:nvSpPr>
        <p:spPr>
          <a:xfrm>
            <a:off x="9756718" y="6657945"/>
            <a:ext cx="24352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Abraham_Lincoln_O-116_by_Gardner,_1865-crop.pn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8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3A02-E52E-4571-98EC-0C040CB0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Confederate Assets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6FDB1-A438-4E35-85E7-D563B6496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48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CCA239-FE52-485C-BEA7-CE0F68EA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Confederate Assets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624418-E0BE-4D7C-8672-942293DDA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Possessed the advantage of a defensive war strategy</a:t>
            </a:r>
          </a:p>
          <a:p>
            <a:pPr lvl="1"/>
            <a:r>
              <a:rPr lang="en-US" dirty="0"/>
              <a:t>They only needed a stalemate, not outright victory; fewer troops could defend a larger invading northern army</a:t>
            </a:r>
          </a:p>
          <a:p>
            <a:pPr lvl="1"/>
            <a:r>
              <a:rPr lang="en-US" dirty="0"/>
              <a:t>The Union would have to invade, conquer, occupy, and reintegrate the South into the Union</a:t>
            </a:r>
          </a:p>
          <a:p>
            <a:r>
              <a:rPr lang="en-US" dirty="0"/>
              <a:t>Until the emancipation proclamations of 1862 &amp; 1863, many felt the South had the superior moral cause, slavery notwithstanding</a:t>
            </a:r>
          </a:p>
          <a:p>
            <a:pPr lvl="1"/>
            <a:r>
              <a:rPr lang="en-US" dirty="0"/>
              <a:t>Confederates fought for self-determination, its culture, its homeland and freedoms (for whites)</a:t>
            </a:r>
          </a:p>
        </p:txBody>
      </p:sp>
    </p:spTree>
    <p:extLst>
      <p:ext uri="{BB962C8B-B14F-4D97-AF65-F5344CB8AC3E}">
        <p14:creationId xmlns:p14="http://schemas.microsoft.com/office/powerpoint/2010/main" val="398716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riding on the back of a horse&#10;&#10;Description generated with very high confidence">
            <a:extLst>
              <a:ext uri="{FF2B5EF4-FFF2-40B4-BE49-F238E27FC236}">
                <a16:creationId xmlns:a16="http://schemas.microsoft.com/office/drawing/2014/main" id="{7D5AF00E-1690-4C49-940D-22D64EEDB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4" r="26792" b="-2"/>
          <a:stretch/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ACB68D-788D-4396-938A-0A7F65568C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DD0803-544C-4808-9FDB-0EC6168C8E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BE9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A9DBB-4000-4615-BBF9-5B92821F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Confederate Assets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7AEE-91BB-46AA-831D-90CBDD5E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7225074" cy="39622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BE9656"/>
              </a:buClr>
            </a:pPr>
            <a:r>
              <a:rPr lang="en-US" dirty="0"/>
              <a:t>The Confederate Army had superb military officers</a:t>
            </a:r>
            <a:endParaRPr lang="en-US"/>
          </a:p>
          <a:p>
            <a:pPr lvl="1">
              <a:lnSpc>
                <a:spcPct val="90000"/>
              </a:lnSpc>
              <a:buClr>
                <a:srgbClr val="BE9656"/>
              </a:buClr>
            </a:pPr>
            <a:r>
              <a:rPr lang="en-US" dirty="0"/>
              <a:t>Robert E. Lee: one of the greatest military leaders in US history</a:t>
            </a:r>
            <a:endParaRPr lang="en-US"/>
          </a:p>
          <a:p>
            <a:pPr lvl="2">
              <a:lnSpc>
                <a:spcPct val="90000"/>
              </a:lnSpc>
              <a:buClr>
                <a:srgbClr val="BE9656"/>
              </a:buClr>
            </a:pPr>
            <a:r>
              <a:rPr lang="en-US" dirty="0"/>
              <a:t>Was opposed to slavery and spoke against secession in January 1861</a:t>
            </a:r>
            <a:endParaRPr lang="en-US"/>
          </a:p>
          <a:p>
            <a:pPr lvl="2">
              <a:lnSpc>
                <a:spcPct val="90000"/>
              </a:lnSpc>
              <a:buClr>
                <a:srgbClr val="BE9656"/>
              </a:buClr>
            </a:pPr>
            <a:r>
              <a:rPr lang="en-US" dirty="0"/>
              <a:t>Lincoln had offered Lee command of the Union armies but Lee decided to protect his naïve Virginia after she seceded</a:t>
            </a:r>
            <a:endParaRPr lang="en-US"/>
          </a:p>
          <a:p>
            <a:pPr lvl="1">
              <a:lnSpc>
                <a:spcPct val="90000"/>
              </a:lnSpc>
              <a:buClr>
                <a:srgbClr val="BE9656"/>
              </a:buClr>
            </a:pPr>
            <a:r>
              <a:rPr lang="en-US" dirty="0"/>
              <a:t>Thomas J. “Stonewall” Jackson</a:t>
            </a:r>
            <a:endParaRPr lang="en-US"/>
          </a:p>
          <a:p>
            <a:pPr lvl="2">
              <a:lnSpc>
                <a:spcPct val="90000"/>
              </a:lnSpc>
              <a:buClr>
                <a:srgbClr val="BE9656"/>
              </a:buClr>
            </a:pPr>
            <a:r>
              <a:rPr lang="en-US" dirty="0"/>
              <a:t>Lee’s chief lieutenant and premier cavalry officer</a:t>
            </a:r>
            <a:endParaRPr lang="en-US"/>
          </a:p>
          <a:p>
            <a:pPr lvl="1">
              <a:lnSpc>
                <a:spcPct val="90000"/>
              </a:lnSpc>
              <a:buClr>
                <a:srgbClr val="BE9656"/>
              </a:buClr>
            </a:pPr>
            <a:r>
              <a:rPr lang="en-US" dirty="0"/>
              <a:t>Top Union generals in the east were inept during the first 3 years of the war until replaced by more able generals from the west</a:t>
            </a:r>
            <a:endParaRPr lang="en-US"/>
          </a:p>
          <a:p>
            <a:pPr>
              <a:lnSpc>
                <a:spcPct val="90000"/>
              </a:lnSpc>
              <a:buClr>
                <a:srgbClr val="BE9656"/>
              </a:buClr>
            </a:pPr>
            <a:r>
              <a:rPr lang="en-US" dirty="0"/>
              <a:t>Southern men made strong cavalry and infantrymen</a:t>
            </a:r>
            <a:endParaRPr lang="en-US"/>
          </a:p>
          <a:p>
            <a:pPr lvl="1">
              <a:lnSpc>
                <a:spcPct val="90000"/>
              </a:lnSpc>
              <a:buClr>
                <a:srgbClr val="BE9656"/>
              </a:buClr>
            </a:pPr>
            <a:r>
              <a:rPr lang="en-US" dirty="0"/>
              <a:t>Accustomed to a hard life and management of horses and guns while large numbers of northerners moved away from agriculture during the Market Revolution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6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EF37-2B59-4D3F-8CCE-B8B0AC6E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Confederate Weaknesses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1F3F6-729E-42DB-87D4-BB4F5CCB1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DABC69-9D16-489B-8E5E-A0B06830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 Abraham Lincoln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01A492-393E-451A-A638-E253A44F5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(1861-1865)</a:t>
            </a:r>
          </a:p>
        </p:txBody>
      </p:sp>
    </p:spTree>
    <p:extLst>
      <p:ext uri="{BB962C8B-B14F-4D97-AF65-F5344CB8AC3E}">
        <p14:creationId xmlns:p14="http://schemas.microsoft.com/office/powerpoint/2010/main" val="1017844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AD8ECB-44B2-40D0-9F04-2D99CB72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Confederate Weaknesses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97A935-3F6C-4380-A46E-9F5C34215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lack of significant industrial capacity was a crucial disadvantage as the South was primarily agricultural</a:t>
            </a:r>
          </a:p>
          <a:p>
            <a:r>
              <a:rPr lang="en-US" dirty="0"/>
              <a:t>As the war dragged on, severe shortages of shoes, uniforms, and blankets adversely impacted Rebel soldiers</a:t>
            </a:r>
          </a:p>
          <a:p>
            <a:r>
              <a:rPr lang="en-US" dirty="0"/>
              <a:t>Southern railroads were cut or destroyed by the Union army</a:t>
            </a:r>
          </a:p>
          <a:p>
            <a:r>
              <a:rPr lang="en-US" dirty="0"/>
              <a:t>The Confederacy didn’t get its much-needed foreign intervention</a:t>
            </a:r>
          </a:p>
          <a:p>
            <a:r>
              <a:rPr lang="en-US" dirty="0"/>
              <a:t>Confederates might have won if</a:t>
            </a:r>
          </a:p>
          <a:p>
            <a:pPr lvl="1"/>
            <a:r>
              <a:rPr lang="en-US" dirty="0"/>
              <a:t>One or more border states had seceded</a:t>
            </a:r>
          </a:p>
          <a:p>
            <a:pPr lvl="1"/>
            <a:r>
              <a:rPr lang="en-US" dirty="0"/>
              <a:t>Upper Mississippi Valley states had turned against the Union</a:t>
            </a:r>
          </a:p>
          <a:p>
            <a:pPr lvl="1"/>
            <a:r>
              <a:rPr lang="en-US" dirty="0"/>
              <a:t>Northern public opinion demanded a peace treaty </a:t>
            </a:r>
          </a:p>
          <a:p>
            <a:pPr lvl="1"/>
            <a:r>
              <a:rPr lang="en-US" dirty="0"/>
              <a:t>England and France broke the Union blockade and recognized the Confederacy</a:t>
            </a:r>
          </a:p>
        </p:txBody>
      </p:sp>
    </p:spTree>
    <p:extLst>
      <p:ext uri="{BB962C8B-B14F-4D97-AF65-F5344CB8AC3E}">
        <p14:creationId xmlns:p14="http://schemas.microsoft.com/office/powerpoint/2010/main" val="586759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97605-3CE5-4847-A802-BEE2EE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Advantages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F8F38-B186-40DD-8A1C-851080A09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99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D01E33-61C1-4D6C-B831-49D48220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Advantages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D0E3DF-76F0-43A5-A1D5-3DAC2ED74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Enjoyed a population of 22 million and 800,000 new immigrants between 1861-63</a:t>
            </a:r>
          </a:p>
          <a:p>
            <a:pPr lvl="1"/>
            <a:r>
              <a:rPr lang="en-US" dirty="0"/>
              <a:t>The South only had 9 million people including 3.5 million slaves</a:t>
            </a:r>
          </a:p>
          <a:p>
            <a:pPr lvl="1"/>
            <a:r>
              <a:rPr lang="en-US" dirty="0"/>
              <a:t>Union Army’s numerical advantages over Lee were 3 to 2 or even 3 to 1</a:t>
            </a:r>
          </a:p>
          <a:p>
            <a:pPr lvl="1"/>
            <a:r>
              <a:rPr lang="en-US" dirty="0"/>
              <a:t>20% of the Union Army was foreign-born</a:t>
            </a:r>
          </a:p>
          <a:p>
            <a:pPr lvl="2"/>
            <a:r>
              <a:rPr lang="en-US" dirty="0"/>
              <a:t>Thousands of Irish immigrants were recruited for the Union army as soon as they disembarked their ships</a:t>
            </a:r>
          </a:p>
          <a:p>
            <a:r>
              <a:rPr lang="en-US" dirty="0"/>
              <a:t>The Union had ¾ of the nation’s wealth</a:t>
            </a:r>
          </a:p>
          <a:p>
            <a:pPr lvl="1"/>
            <a:r>
              <a:rPr lang="en-US" dirty="0"/>
              <a:t>Overwhelming superiority in manufacturing, shipping, and banking</a:t>
            </a:r>
          </a:p>
          <a:p>
            <a:r>
              <a:rPr lang="en-US" dirty="0"/>
              <a:t>The North had 75% of the nation’s railroads and could easily repair and replace rails</a:t>
            </a:r>
          </a:p>
        </p:txBody>
      </p:sp>
    </p:spTree>
    <p:extLst>
      <p:ext uri="{BB962C8B-B14F-4D97-AF65-F5344CB8AC3E}">
        <p14:creationId xmlns:p14="http://schemas.microsoft.com/office/powerpoint/2010/main" val="793898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AF89-A1AF-4CCE-B577-810DCE2B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4794-C13E-407D-82EE-FD74E8CBB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Union controlled the sea through its blockade of southern ports</a:t>
            </a:r>
          </a:p>
          <a:p>
            <a:r>
              <a:rPr lang="en-US" dirty="0"/>
              <a:t>The ideal of Union aroused the North against the South; “Union Forever”</a:t>
            </a:r>
          </a:p>
          <a:p>
            <a:pPr lvl="1"/>
            <a:r>
              <a:rPr lang="en-US" dirty="0"/>
              <a:t>This was significant in keeping the border states and upper Mississippi states from seceding</a:t>
            </a:r>
          </a:p>
          <a:p>
            <a:pPr lvl="1"/>
            <a:r>
              <a:rPr lang="en-US" dirty="0"/>
              <a:t>The cry for Union gave the North a strong moral issue until the emancipation of slaves was added to it later</a:t>
            </a:r>
          </a:p>
          <a:p>
            <a:r>
              <a:rPr lang="en-US" dirty="0"/>
              <a:t>The Union had much better logistical planning in the army and better weaponry</a:t>
            </a:r>
          </a:p>
        </p:txBody>
      </p:sp>
    </p:spTree>
    <p:extLst>
      <p:ext uri="{BB962C8B-B14F-4D97-AF65-F5344CB8AC3E}">
        <p14:creationId xmlns:p14="http://schemas.microsoft.com/office/powerpoint/2010/main" val="150903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966D-3626-4001-AC86-9F965ACF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Confederate States of America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B54BB-BF20-4B14-A79B-CA6A99556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99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D5D599-1CAE-4C92-B5AE-8E51AF6D47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EA142C4D-5FE9-4037-B135-47398E55A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926425"/>
            <a:ext cx="4962525" cy="25184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FA3A0D5-31B7-4538-8297-8B9AB25AC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The CSA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86DBF2-9215-4E25-803E-1E4A0182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Confederates drafted a constitution that was in many ways identical to that of the Union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Fatal flaw: the Confederacy was created by secession, it could not deny future secession if a southern slave state sought to go its own way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Jefferson Davis’ idea of a strong central government was bitterly opposed by states’ rights advocates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Some states didn’t want their troops to fight outside their own borers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Davis was often at odds with his Congress; in danger of being impeached at one point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Davis lacked Lincoln’s political savvy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40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B673-0D64-49C6-8FD4-49A9DA5C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Diplomacy During the War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ABDE3-6B13-4164-8575-9F4AEFFFC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64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386AA-7E95-464C-B8DF-881AF7F46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5AEEA8-24D1-4885-B897-344213A26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monarchies of England, France, and Austria-Hungary supported the Confederate cause</a:t>
            </a:r>
          </a:p>
          <a:p>
            <a:pPr lvl="1"/>
            <a:r>
              <a:rPr lang="en-US" dirty="0"/>
              <a:t>Democracy was hated by aristocrats as the Union was a powerful symbol of democracy</a:t>
            </a:r>
          </a:p>
          <a:p>
            <a:pPr lvl="2"/>
            <a:r>
              <a:rPr lang="en-US" dirty="0"/>
              <a:t>Democracy was a threat to the old order</a:t>
            </a:r>
          </a:p>
          <a:p>
            <a:pPr lvl="2"/>
            <a:r>
              <a:rPr lang="en-US" dirty="0"/>
              <a:t>Britain sympathized with the aristocratic society of the South</a:t>
            </a:r>
          </a:p>
          <a:p>
            <a:pPr lvl="2"/>
            <a:r>
              <a:rPr lang="en-US" dirty="0"/>
              <a:t>They sought to break up the United States</a:t>
            </a:r>
          </a:p>
          <a:p>
            <a:pPr lvl="1"/>
            <a:r>
              <a:rPr lang="en-US" dirty="0"/>
              <a:t>Europeans sold weapons, warships, and supplies to the Confederates</a:t>
            </a:r>
          </a:p>
          <a:p>
            <a:pPr lvl="1"/>
            <a:r>
              <a:rPr lang="en-US" dirty="0"/>
              <a:t>At times, they considered direct intervention on behalf of the South, especially Britain</a:t>
            </a:r>
          </a:p>
          <a:p>
            <a:pPr lvl="1"/>
            <a:r>
              <a:rPr lang="en-US" dirty="0"/>
              <a:t>British industrial and commercial centers wanted an independent Confederacy</a:t>
            </a:r>
          </a:p>
          <a:p>
            <a:pPr lvl="2"/>
            <a:r>
              <a:rPr lang="en-US" dirty="0"/>
              <a:t>Wanted a safe cotton supply without Union’s blockade or interference</a:t>
            </a:r>
          </a:p>
          <a:p>
            <a:pPr lvl="2"/>
            <a:r>
              <a:rPr lang="en-US" dirty="0"/>
              <a:t>British shippers and manufacturers could then bypass Union tariffs</a:t>
            </a:r>
          </a:p>
        </p:txBody>
      </p:sp>
    </p:spTree>
    <p:extLst>
      <p:ext uri="{BB962C8B-B14F-4D97-AF65-F5344CB8AC3E}">
        <p14:creationId xmlns:p14="http://schemas.microsoft.com/office/powerpoint/2010/main" val="3191757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7F31-D3DF-4DD4-98EF-7722B916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King Cotton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3D038-C5AB-4336-98A8-3D32B1B9D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1861, Britain had an oversupply of cotton</a:t>
            </a:r>
          </a:p>
          <a:p>
            <a:r>
              <a:rPr lang="en-US" dirty="0"/>
              <a:t>By the time Britain badly needed cotton again, Lincoln had issued the Emancipation Proclamation giving the North the superior moral cause</a:t>
            </a:r>
          </a:p>
          <a:p>
            <a:r>
              <a:rPr lang="en-US" dirty="0"/>
              <a:t>Working people in England, and to some degree France, supported the North and hated slavery; they influenced their governments to remain neutral</a:t>
            </a:r>
          </a:p>
          <a:p>
            <a:r>
              <a:rPr lang="en-US" dirty="0"/>
              <a:t>As Union armies captured the South, the North shipped huge supplies of cotton to England</a:t>
            </a:r>
          </a:p>
          <a:p>
            <a:r>
              <a:rPr lang="en-US" dirty="0"/>
              <a:t>Booming war industries in England that supplied the North and South alleviated British unemployment</a:t>
            </a:r>
          </a:p>
          <a:p>
            <a:r>
              <a:rPr lang="en-US" dirty="0"/>
              <a:t>Huge amounts of northern grain was shipped to Britain who had suffered through bad harvests</a:t>
            </a:r>
          </a:p>
        </p:txBody>
      </p:sp>
    </p:spTree>
    <p:extLst>
      <p:ext uri="{BB962C8B-B14F-4D97-AF65-F5344CB8AC3E}">
        <p14:creationId xmlns:p14="http://schemas.microsoft.com/office/powerpoint/2010/main" val="3911525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9CF30-7F38-4DBA-9665-D751BAF8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British Neutrality and its notable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A14E5-D066-4EF7-94D7-405F04BB4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Trent Affair of 1861</a:t>
            </a:r>
          </a:p>
          <a:p>
            <a:pPr lvl="1"/>
            <a:r>
              <a:rPr lang="en-US" dirty="0"/>
              <a:t>A Union warship north of Cuba stopped a British ship </a:t>
            </a:r>
            <a:r>
              <a:rPr lang="en-US" dirty="0" err="1"/>
              <a:t>en</a:t>
            </a:r>
            <a:r>
              <a:rPr lang="en-US" dirty="0"/>
              <a:t> route to England and apprehended two Confederate diplomats</a:t>
            </a:r>
          </a:p>
          <a:p>
            <a:pPr lvl="2"/>
            <a:r>
              <a:rPr lang="en-US" dirty="0"/>
              <a:t>The US captain erred as he should have brought the ship to port for proper judgement</a:t>
            </a:r>
          </a:p>
          <a:p>
            <a:pPr lvl="1"/>
            <a:r>
              <a:rPr lang="en-US" dirty="0"/>
              <a:t>In response, Britain prepared for war against the US, sent troops to Canada</a:t>
            </a:r>
          </a:p>
          <a:p>
            <a:pPr lvl="1"/>
            <a:r>
              <a:rPr lang="en-US" dirty="0"/>
              <a:t>Lincoln decided to reluctantly release the diplomats as he did not want to fight a second war</a:t>
            </a:r>
          </a:p>
          <a:p>
            <a:r>
              <a:rPr lang="en-US" dirty="0"/>
              <a:t>Britain was an unofficial naval base for the Confederacy until 1863</a:t>
            </a:r>
          </a:p>
          <a:p>
            <a:pPr lvl="1"/>
            <a:r>
              <a:rPr lang="en-US" dirty="0"/>
              <a:t>Confederate commerce-raiders, such as the C.S.S. Alabama, were being built in Britain</a:t>
            </a:r>
          </a:p>
          <a:p>
            <a:pPr lvl="1"/>
            <a:r>
              <a:rPr lang="en-US" dirty="0"/>
              <a:t>Over 250 US merchant ships were captured by the Confederates</a:t>
            </a:r>
          </a:p>
          <a:p>
            <a:pPr lvl="2"/>
            <a:r>
              <a:rPr lang="en-US" dirty="0"/>
              <a:t>Yet, the Union’s war effort was not crippled by Confederate commerce-raiders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n old building&#10;&#10;Description generated with very high confidence">
            <a:extLst>
              <a:ext uri="{FF2B5EF4-FFF2-40B4-BE49-F238E27FC236}">
                <a16:creationId xmlns:a16="http://schemas.microsoft.com/office/drawing/2014/main" id="{960488FC-0E90-4A73-9E4F-3EA859817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6" r="14491" b="3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A9E59E-BB8E-4464-AAB5-469BBDAC68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B7D55B-3D57-4D01-A0E4-BCFE84A5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First Inaugural Address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027170-1EEC-4970-9C82-B10965104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r>
              <a:rPr lang="en-US" dirty="0"/>
              <a:t>He vowed to preserve the Union and to “hold, occupy, and possess” Federal property in the South</a:t>
            </a:r>
          </a:p>
          <a:p>
            <a:pPr lvl="1"/>
            <a:r>
              <a:rPr lang="en-US" dirty="0"/>
              <a:t>“Physically speaking, we cannot separate”</a:t>
            </a:r>
          </a:p>
          <a:p>
            <a:r>
              <a:rPr lang="en-US" dirty="0"/>
              <a:t>He was careful not to offend the border slave states with hawkish rhetoric</a:t>
            </a:r>
          </a:p>
          <a:p>
            <a:r>
              <a:rPr lang="en-US" dirty="0"/>
              <a:t>Republicans and Democratic unionists supported the speech</a:t>
            </a:r>
          </a:p>
          <a:p>
            <a:r>
              <a:rPr lang="en-US" dirty="0"/>
              <a:t>The lower South saw it as a war message</a:t>
            </a:r>
          </a:p>
        </p:txBody>
      </p:sp>
    </p:spTree>
    <p:extLst>
      <p:ext uri="{BB962C8B-B14F-4D97-AF65-F5344CB8AC3E}">
        <p14:creationId xmlns:p14="http://schemas.microsoft.com/office/powerpoint/2010/main" val="1586766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D9DA-7E85-473C-95D1-0317D981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Diplomacy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5A97D-B576-4AD6-B5FF-58E4D3890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French leader Napoleon III treated the Union with contempt</a:t>
            </a:r>
          </a:p>
          <a:p>
            <a:r>
              <a:rPr lang="en-US" dirty="0"/>
              <a:t>1863, Napoleon III sent troops to conquer Mexico in violation of the Monroe Doctrine</a:t>
            </a:r>
          </a:p>
          <a:p>
            <a:r>
              <a:rPr lang="en-US" dirty="0"/>
              <a:t>During Civil War, the US was cautious toward France</a:t>
            </a:r>
          </a:p>
          <a:p>
            <a:pPr lvl="1"/>
            <a:r>
              <a:rPr lang="en-US" dirty="0"/>
              <a:t>Did not want to fight a world war</a:t>
            </a:r>
          </a:p>
          <a:p>
            <a:r>
              <a:rPr lang="en-US" dirty="0"/>
              <a:t>After the Civil War, Secretary of State Seward prepared to send US forces to Mexico to drive out the French</a:t>
            </a:r>
          </a:p>
          <a:p>
            <a:pPr lvl="1"/>
            <a:r>
              <a:rPr lang="en-US" dirty="0"/>
              <a:t>Napoleon III abandoned Mexico and she once again became independent</a:t>
            </a:r>
          </a:p>
          <a:p>
            <a:pPr lvl="1"/>
            <a:r>
              <a:rPr lang="en-US" dirty="0"/>
              <a:t>Bolstered the prestige of the Monroe Doctrine</a:t>
            </a:r>
          </a:p>
        </p:txBody>
      </p:sp>
    </p:spTree>
    <p:extLst>
      <p:ext uri="{BB962C8B-B14F-4D97-AF65-F5344CB8AC3E}">
        <p14:creationId xmlns:p14="http://schemas.microsoft.com/office/powerpoint/2010/main" val="3191272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1290-CFD6-4365-ACD8-ECD9DAFC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Armies: North and South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48C3B-ACA6-4DEF-9F22-EFAD67A30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0CE81C-67DC-489E-BFFB-877C80B854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vintage photo of a horse drawn carriage&#10;&#10;Description generated with high confidence">
            <a:extLst>
              <a:ext uri="{FF2B5EF4-FFF2-40B4-BE49-F238E27FC236}">
                <a16:creationId xmlns:a16="http://schemas.microsoft.com/office/drawing/2014/main" id="{F3E01FCB-BB93-4AC9-BBF8-2441C30E7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09" r="-3" b="1979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707D684-ABCB-401C-869A-D03BBC06072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4CA679-3546-4E14-8FB8-F57168C376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E4DD59-5AA2-46C6-B6A8-9B4C62D198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D16E90-7C64-4C04-A50A-B866A1A92B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7351DE8-ADB6-450F-8516-E7E9D1EC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Northern Troops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C7E0FE-2E26-4DAB-B5AB-16D80F9D1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400"/>
              <a:t>Initially, northern armies were comprised of volunteers with each state given a quota based on population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~90% of the Union army</a:t>
            </a:r>
          </a:p>
          <a:p>
            <a:pPr>
              <a:lnSpc>
                <a:spcPct val="90000"/>
              </a:lnSpc>
            </a:pPr>
            <a:r>
              <a:rPr lang="en-US" sz="1400"/>
              <a:t>In 1863, Congress passed the first-ever federal conscription law in US history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Needed to make up for fewer  numbers of volunteers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Policy was unfair as wealthier youth could hire substitutes for $300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The draft was most hated in the Democratic strongholds of the North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New York Draft Riot of 1863 was sparked by Irish Americans against blacks that resulted in nearly 500 lives lost and many burnt buildings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sz="1400"/>
              <a:t>Large bounties for enlistment were also offered by federal, state, and local authorities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About 200,000 deserters of all classes avoided military service; the South experienced similar problems with desertion</a:t>
            </a:r>
          </a:p>
        </p:txBody>
      </p:sp>
    </p:spTree>
    <p:extLst>
      <p:ext uri="{BB962C8B-B14F-4D97-AF65-F5344CB8AC3E}">
        <p14:creationId xmlns:p14="http://schemas.microsoft.com/office/powerpoint/2010/main" val="1448582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A4C26-1784-4368-8869-1BD45C12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Southern Troops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5C9ED-1F2F-4612-885A-823145F67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Initially, the South relied on volunteers</a:t>
            </a:r>
          </a:p>
          <a:p>
            <a:pPr lvl="1"/>
            <a:r>
              <a:rPr lang="en-US" dirty="0"/>
              <a:t>Its smaller population meant numbers of troops were smaller</a:t>
            </a:r>
          </a:p>
          <a:p>
            <a:pPr lvl="1"/>
            <a:r>
              <a:rPr lang="en-US" dirty="0"/>
              <a:t>The Confederacy was forced to conscript men between the ages of 17 and 50 as early as April, 1862</a:t>
            </a:r>
          </a:p>
          <a:p>
            <a:pPr lvl="2"/>
            <a:r>
              <a:rPr lang="en-US" dirty="0"/>
              <a:t>1 year earlier than the Union</a:t>
            </a:r>
          </a:p>
          <a:p>
            <a:pPr lvl="1"/>
            <a:r>
              <a:rPr lang="en-US" dirty="0"/>
              <a:t>Rich men could hire substitutes or purchase exemptions</a:t>
            </a:r>
          </a:p>
          <a:p>
            <a:pPr lvl="1"/>
            <a:r>
              <a:rPr lang="en-US" dirty="0"/>
              <a:t>Mountain whites refused to enlist</a:t>
            </a:r>
          </a:p>
        </p:txBody>
      </p:sp>
    </p:spTree>
    <p:extLst>
      <p:ext uri="{BB962C8B-B14F-4D97-AF65-F5344CB8AC3E}">
        <p14:creationId xmlns:p14="http://schemas.microsoft.com/office/powerpoint/2010/main" val="3783065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4FD9-AD82-4A66-A861-F69D747E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African American soldiers in the North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150A0-2A17-4177-915E-DD0FD84AB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180,000 African Americans served in Union armies; about 10% of total Union enlistments; 38,000 died during war</a:t>
            </a:r>
          </a:p>
          <a:p>
            <a:pPr lvl="1"/>
            <a:r>
              <a:rPr lang="en-US" dirty="0"/>
              <a:t>Most came from slave states </a:t>
            </a:r>
          </a:p>
          <a:p>
            <a:r>
              <a:rPr lang="en-US" dirty="0"/>
              <a:t>Black volunteers were initially rejected</a:t>
            </a:r>
          </a:p>
          <a:p>
            <a:pPr lvl="1"/>
            <a:r>
              <a:rPr lang="en-US" dirty="0"/>
              <a:t>The initial war aim of the Union was not to end slavery but to preserve the Union</a:t>
            </a:r>
          </a:p>
          <a:p>
            <a:pPr lvl="1"/>
            <a:r>
              <a:rPr lang="en-US" dirty="0"/>
              <a:t>Many whites were overcome by racism and fear in arming African Americans</a:t>
            </a:r>
          </a:p>
          <a:p>
            <a:r>
              <a:rPr lang="en-US" dirty="0"/>
              <a:t>By 1862, the need for soldiers and impending emancipation opened door to black volunteers</a:t>
            </a:r>
          </a:p>
          <a:p>
            <a:r>
              <a:rPr lang="en-US" dirty="0"/>
              <a:t>Lincoln later claimed the Union’s victory was largely due to the impact of the black regiments</a:t>
            </a:r>
          </a:p>
          <a:p>
            <a:r>
              <a:rPr lang="en-US" dirty="0"/>
              <a:t>Black soldiers were particularly inspired to fight for the freedom of their families or for increased rights after the war</a:t>
            </a:r>
          </a:p>
        </p:txBody>
      </p:sp>
    </p:spTree>
    <p:extLst>
      <p:ext uri="{BB962C8B-B14F-4D97-AF65-F5344CB8AC3E}">
        <p14:creationId xmlns:p14="http://schemas.microsoft.com/office/powerpoint/2010/main" val="4175254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91C0-3BCB-4181-9AA3-AB740912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African American troops in the South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62E07-ABAD-4EFA-9B5C-65D1933EF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Confederacy did not enlist slaves until a month before the war ended</a:t>
            </a:r>
          </a:p>
          <a:p>
            <a:pPr lvl="1"/>
            <a:r>
              <a:rPr lang="en-US" dirty="0"/>
              <a:t>Thousands of slaves were forced into labor battalions, building fortifications, supplying armies, and other war-connected activities</a:t>
            </a:r>
          </a:p>
          <a:p>
            <a:pPr lvl="1"/>
            <a:r>
              <a:rPr lang="en-US" dirty="0"/>
              <a:t>Slaves kept the southern farms going while the southern white men fought</a:t>
            </a:r>
          </a:p>
          <a:p>
            <a:pPr lvl="1"/>
            <a:r>
              <a:rPr lang="en-US" dirty="0"/>
              <a:t>Ironically, slaves didn’t revolt back home (despite learning of the Emancipation Proclamation)</a:t>
            </a:r>
          </a:p>
          <a:p>
            <a:pPr lvl="1"/>
            <a:r>
              <a:rPr lang="en-US" dirty="0"/>
              <a:t>Many slaves abandoned plantations when Union armies arrived</a:t>
            </a:r>
          </a:p>
        </p:txBody>
      </p:sp>
    </p:spTree>
    <p:extLst>
      <p:ext uri="{BB962C8B-B14F-4D97-AF65-F5344CB8AC3E}">
        <p14:creationId xmlns:p14="http://schemas.microsoft.com/office/powerpoint/2010/main" val="1638813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D27A-41B8-4CA6-A9F5-B1A657E4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American troops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29C9-93A6-4074-9028-8D837AEB6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Native American Territory: Most of the Five Civilized Tribes sided with Confederacy including the Cherokee, Creek, Choctaw, Chickasaw, and Seminoles</a:t>
            </a:r>
          </a:p>
          <a:p>
            <a:pPr lvl="1"/>
            <a:r>
              <a:rPr lang="en-US" dirty="0"/>
              <a:t>The Creek and Choctaw owned slaves</a:t>
            </a:r>
          </a:p>
          <a:p>
            <a:r>
              <a:rPr lang="en-US" dirty="0"/>
              <a:t>Nearly 29,000 Native Americans served in the Union and Confederate armies</a:t>
            </a:r>
          </a:p>
        </p:txBody>
      </p:sp>
    </p:spTree>
    <p:extLst>
      <p:ext uri="{BB962C8B-B14F-4D97-AF65-F5344CB8AC3E}">
        <p14:creationId xmlns:p14="http://schemas.microsoft.com/office/powerpoint/2010/main" val="4105649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59EF-EF05-40BF-A391-5C0549C4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Economics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53907-70EC-41AD-B0F8-D2460F739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0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692B5B-AE2D-412C-88A6-B9C00655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Revenues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4FBE0E-DAAD-4D73-9685-2AF615C09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income tax in the nation’s history was passed by Congress in 1862</a:t>
            </a:r>
          </a:p>
          <a:p>
            <a:pPr lvl="1"/>
            <a:r>
              <a:rPr lang="en-US" dirty="0"/>
              <a:t>Relatively small but it paid for 2/3 of the war’s cost</a:t>
            </a:r>
          </a:p>
          <a:p>
            <a:r>
              <a:rPr lang="en-US" dirty="0"/>
              <a:t>Excise taxes on tobacco and alcohol were substantially increased by Congress</a:t>
            </a:r>
          </a:p>
          <a:p>
            <a:r>
              <a:rPr lang="en-US" dirty="0"/>
              <a:t>Morrill Tariff Act of 1861: raised the low Tariff of 1857 by about 10%</a:t>
            </a:r>
          </a:p>
          <a:p>
            <a:pPr lvl="1"/>
            <a:r>
              <a:rPr lang="en-US" dirty="0"/>
              <a:t>It was about the level of the Walker Tariff of 1846</a:t>
            </a:r>
          </a:p>
          <a:p>
            <a:pPr lvl="1"/>
            <a:r>
              <a:rPr lang="en-US" dirty="0"/>
              <a:t>Tariff rates were later raised significantly due to demands of revenue and protection during war</a:t>
            </a:r>
          </a:p>
          <a:p>
            <a:pPr lvl="1"/>
            <a:r>
              <a:rPr lang="en-US" dirty="0"/>
              <a:t>The protective tariff came to be associated with Republicans for the next 70 years and became the dominate issue in post-Civil War politics during the 1870s and 1890s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32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C3D9D-3FA5-4C7D-9FAA-D311FBB0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Revenues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BD42E-D435-40B9-8733-5CD7D6495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Sale of bonds through the US Treasury were marketed through the private banking house of Jay Cooke &amp; Co. which earned enormous monies from commissions</a:t>
            </a:r>
          </a:p>
          <a:p>
            <a:r>
              <a:rPr lang="en-US" dirty="0"/>
              <a:t>National Banking System was authorized by Congress in 1863</a:t>
            </a:r>
          </a:p>
          <a:p>
            <a:pPr lvl="1"/>
            <a:r>
              <a:rPr lang="en-US" dirty="0"/>
              <a:t>It was designed to establish a standard bank-note currency</a:t>
            </a:r>
          </a:p>
          <a:p>
            <a:pPr lvl="2"/>
            <a:r>
              <a:rPr lang="en-US" dirty="0"/>
              <a:t>At the outset of the war, the North was flooded with depreciated “rag money” issued by unreliable bankers</a:t>
            </a:r>
          </a:p>
          <a:p>
            <a:pPr lvl="1"/>
            <a:r>
              <a:rPr lang="en-US" dirty="0"/>
              <a:t>Greenbacks became America’s first national currency</a:t>
            </a:r>
          </a:p>
          <a:p>
            <a:pPr lvl="2"/>
            <a:r>
              <a:rPr lang="en-US" dirty="0"/>
              <a:t>About $450 million was issued at face value to replace gold</a:t>
            </a:r>
          </a:p>
          <a:p>
            <a:pPr lvl="2"/>
            <a:r>
              <a:rPr lang="en-US" dirty="0"/>
              <a:t>Greenbacks were supported by gold; their values was determined by the nation’s credit</a:t>
            </a:r>
          </a:p>
          <a:p>
            <a:pPr lvl="2"/>
            <a:r>
              <a:rPr lang="en-US" dirty="0"/>
              <a:t>Though fluctuating during the war, Greenbacks held their value well after the Union’s victory</a:t>
            </a:r>
          </a:p>
          <a:p>
            <a:pPr lvl="1"/>
            <a:r>
              <a:rPr lang="en-US" dirty="0"/>
              <a:t>Also sold government bonds</a:t>
            </a:r>
          </a:p>
          <a:p>
            <a:pPr lvl="1"/>
            <a:r>
              <a:rPr lang="en-US" dirty="0"/>
              <a:t>Banks joined the NBS could buy bonds and issue sound paper money back by the system</a:t>
            </a:r>
          </a:p>
          <a:p>
            <a:pPr lvl="1"/>
            <a:r>
              <a:rPr lang="en-US" dirty="0"/>
              <a:t>The new bank constituted the first national bank since Jackson killed the BUS in 1832</a:t>
            </a:r>
          </a:p>
          <a:p>
            <a:pPr lvl="2"/>
            <a:r>
              <a:rPr lang="en-US" dirty="0"/>
              <a:t>It lasted 50 years until the creation of the Federal Reserve System in 1913</a:t>
            </a:r>
          </a:p>
        </p:txBody>
      </p:sp>
    </p:spTree>
    <p:extLst>
      <p:ext uri="{BB962C8B-B14F-4D97-AF65-F5344CB8AC3E}">
        <p14:creationId xmlns:p14="http://schemas.microsoft.com/office/powerpoint/2010/main" val="297516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A4FE-E19A-49D5-AF5E-805BC7BB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Lincoln’s Cabinet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0FB34-DF3E-44CA-B49E-BAA389978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Secretary of State: William H. Seward</a:t>
            </a:r>
          </a:p>
          <a:p>
            <a:pPr lvl="1"/>
            <a:r>
              <a:rPr lang="en-US" dirty="0"/>
              <a:t>One of America’s all-time most effective secretaries of state</a:t>
            </a:r>
          </a:p>
          <a:p>
            <a:pPr lvl="1"/>
            <a:r>
              <a:rPr lang="en-US" dirty="0"/>
              <a:t>In 1850 he had argued against the Compromise of 1850, especially the Fugitive Slave Law, arguing there was a “higher law” than the Constitution</a:t>
            </a:r>
          </a:p>
          <a:p>
            <a:r>
              <a:rPr lang="en-US" dirty="0"/>
              <a:t>Secretary of the Treasury: Salmon P. Chase</a:t>
            </a:r>
          </a:p>
          <a:p>
            <a:pPr lvl="1"/>
            <a:r>
              <a:rPr lang="en-US" dirty="0"/>
              <a:t>A leading abolitionist, he had presidential hopes that were dashed by Lincoln’s success</a:t>
            </a:r>
          </a:p>
          <a:p>
            <a:pPr lvl="1"/>
            <a:r>
              <a:rPr lang="en-US" dirty="0"/>
              <a:t>He oversaw a significant transformation of the nation’s financial system</a:t>
            </a:r>
          </a:p>
          <a:p>
            <a:pPr lvl="1"/>
            <a:r>
              <a:rPr lang="en-US" dirty="0"/>
              <a:t>Eventually, he was appointed by Lincoln as the Chief Justice to the Supreme Court</a:t>
            </a:r>
          </a:p>
          <a:p>
            <a:r>
              <a:rPr lang="en-US" dirty="0"/>
              <a:t>Secretary of War: Edwin M. Stanton</a:t>
            </a:r>
          </a:p>
          <a:p>
            <a:pPr lvl="1"/>
            <a:r>
              <a:rPr lang="en-US" dirty="0"/>
              <a:t>He was a “War Democrat” who was later appointed as Secretary of War to gain the support of pro-Union Democrats</a:t>
            </a:r>
          </a:p>
          <a:p>
            <a:pPr lvl="1"/>
            <a:r>
              <a:rPr lang="en-US" dirty="0"/>
              <a:t>He oversaw the eventual success of the Union army over the Confederacy</a:t>
            </a:r>
          </a:p>
          <a:p>
            <a:r>
              <a:rPr lang="en-US" dirty="0"/>
              <a:t>Cabinet was often at odds with each other or with Lincoln</a:t>
            </a:r>
          </a:p>
        </p:txBody>
      </p:sp>
    </p:spTree>
    <p:extLst>
      <p:ext uri="{BB962C8B-B14F-4D97-AF65-F5344CB8AC3E}">
        <p14:creationId xmlns:p14="http://schemas.microsoft.com/office/powerpoint/2010/main" val="3755124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89D9-5F80-404A-82A7-A9973364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Southern Finances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7F36-D95C-490E-9FEA-949325C57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Customs duties were cut-off due to the Union</a:t>
            </a:r>
          </a:p>
          <a:p>
            <a:r>
              <a:rPr lang="en-US" dirty="0"/>
              <a:t>The government issued about $400 million of bonds sold at home and abroad</a:t>
            </a:r>
          </a:p>
          <a:p>
            <a:r>
              <a:rPr lang="en-US" dirty="0"/>
              <a:t>Significantly increased taxes, including a 10% tax on farm products</a:t>
            </a:r>
          </a:p>
          <a:p>
            <a:pPr lvl="1"/>
            <a:r>
              <a:rPr lang="en-US" dirty="0"/>
              <a:t>Most states’ rights Southerners hated heavy direct taxation by the Confederate government</a:t>
            </a:r>
          </a:p>
          <a:p>
            <a:pPr lvl="1"/>
            <a:r>
              <a:rPr lang="en-US" dirty="0"/>
              <a:t>Yet, direct taxation accounted for only 1% of government revenues</a:t>
            </a:r>
          </a:p>
          <a:p>
            <a:r>
              <a:rPr lang="en-US" dirty="0"/>
              <a:t>Biggest source of revenue: Confederacy printed large amounts of paper money</a:t>
            </a:r>
          </a:p>
          <a:p>
            <a:pPr lvl="1"/>
            <a:r>
              <a:rPr lang="en-US" dirty="0"/>
              <a:t>Runaway inflation occurred as the treasury cranked out more than $1 billion</a:t>
            </a:r>
          </a:p>
          <a:p>
            <a:pPr lvl="1"/>
            <a:r>
              <a:rPr lang="en-US" dirty="0"/>
              <a:t>Inflation of currency coupled with taxes on farm produce actually worked until the end of the war</a:t>
            </a:r>
          </a:p>
        </p:txBody>
      </p:sp>
    </p:spTree>
    <p:extLst>
      <p:ext uri="{BB962C8B-B14F-4D97-AF65-F5344CB8AC3E}">
        <p14:creationId xmlns:p14="http://schemas.microsoft.com/office/powerpoint/2010/main" val="1378290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3D36-401C-4C9C-BEBA-70470A95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War-time Prosperity in the North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9B31B-BDD2-4988-891E-6CA8EE552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Civil War produced the first millionaire class in US history</a:t>
            </a:r>
          </a:p>
          <a:p>
            <a:pPr lvl="1"/>
            <a:r>
              <a:rPr lang="en-US" dirty="0"/>
              <a:t>New factories protected by the new tariff emerged</a:t>
            </a:r>
          </a:p>
          <a:p>
            <a:pPr lvl="1"/>
            <a:r>
              <a:rPr lang="en-US" dirty="0"/>
              <a:t>Marked the ginning of the “Gilded Age” dominated by “Captains of Industry” (Robber Barons)</a:t>
            </a:r>
          </a:p>
          <a:p>
            <a:r>
              <a:rPr lang="en-US" dirty="0"/>
              <a:t>New labor-saving machinery spurred expansion while the best laborers were fighting in the war</a:t>
            </a:r>
          </a:p>
          <a:p>
            <a:pPr lvl="1"/>
            <a:r>
              <a:rPr lang="en-US" dirty="0"/>
              <a:t>Sewing machine, mechanical reapers, etc.</a:t>
            </a:r>
          </a:p>
          <a:p>
            <a:r>
              <a:rPr lang="en-US" dirty="0"/>
              <a:t>The petroleum industry was born in Pennsylvania in 1859 that led to the vast production of kerosene for lighting lamps</a:t>
            </a:r>
          </a:p>
        </p:txBody>
      </p:sp>
    </p:spTree>
    <p:extLst>
      <p:ext uri="{BB962C8B-B14F-4D97-AF65-F5344CB8AC3E}">
        <p14:creationId xmlns:p14="http://schemas.microsoft.com/office/powerpoint/2010/main" val="751119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5F84-FAAF-4682-8E7C-53DD61F0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War-time prosperity in the North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252A1-D98D-4B9B-BA20-A795B310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Homestead Act of 1862</a:t>
            </a:r>
          </a:p>
          <a:p>
            <a:pPr lvl="2"/>
            <a:r>
              <a:rPr lang="en-US" dirty="0"/>
              <a:t>Provided free land to pioneers heading to unsettled lands out west</a:t>
            </a:r>
          </a:p>
          <a:p>
            <a:pPr lvl="2"/>
            <a:r>
              <a:rPr lang="en-US" dirty="0"/>
              <a:t>Many went west to escape draft</a:t>
            </a:r>
          </a:p>
          <a:p>
            <a:pPr lvl="2"/>
            <a:r>
              <a:rPr lang="en-US" dirty="0"/>
              <a:t>Flood of settlers after the war, many were veterans</a:t>
            </a:r>
          </a:p>
          <a:p>
            <a:pPr lvl="1"/>
            <a:r>
              <a:rPr lang="en-US" dirty="0"/>
              <a:t>Gold seekers in NV and CA would later constitute a formidable mining frontier with the completion of the transcontinental railroad</a:t>
            </a:r>
          </a:p>
          <a:p>
            <a:pPr lvl="1"/>
            <a:r>
              <a:rPr lang="en-US" dirty="0"/>
              <a:t>Morrill Land Grant Act of 1862</a:t>
            </a:r>
          </a:p>
          <a:p>
            <a:pPr lvl="2"/>
            <a:r>
              <a:rPr lang="en-US" dirty="0"/>
              <a:t>Each state received 30,000 acres of public lands for each senator and congressman in Congress</a:t>
            </a:r>
          </a:p>
          <a:p>
            <a:pPr lvl="2"/>
            <a:r>
              <a:rPr lang="en-US" dirty="0"/>
              <a:t>Profits from sale of lands financed agricultural and mechanical colleges in each states</a:t>
            </a:r>
          </a:p>
          <a:p>
            <a:pPr lvl="2"/>
            <a:r>
              <a:rPr lang="en-US" dirty="0"/>
              <a:t>Southern states who rejoined the Union enjoyed the same terms</a:t>
            </a:r>
          </a:p>
          <a:p>
            <a:pPr lvl="2"/>
            <a:r>
              <a:rPr lang="en-US" dirty="0"/>
              <a:t>The law became the foundation of state college systems throughout the West in the late 19</a:t>
            </a:r>
            <a:r>
              <a:rPr lang="en-US" baseline="30000" dirty="0"/>
              <a:t>th</a:t>
            </a:r>
            <a:r>
              <a:rPr lang="en-US" dirty="0"/>
              <a:t> and 20</a:t>
            </a:r>
            <a:r>
              <a:rPr lang="en-US" baseline="30000" dirty="0"/>
              <a:t>th</a:t>
            </a:r>
            <a:r>
              <a:rPr lang="en-US" dirty="0"/>
              <a:t> centuries</a:t>
            </a:r>
          </a:p>
        </p:txBody>
      </p:sp>
    </p:spTree>
    <p:extLst>
      <p:ext uri="{BB962C8B-B14F-4D97-AF65-F5344CB8AC3E}">
        <p14:creationId xmlns:p14="http://schemas.microsoft.com/office/powerpoint/2010/main" val="3258787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657F-5324-4D38-A146-355EDFF3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War-time prosperity in the north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7D594-71EB-461E-A2E7-0F4A550B3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Pacific Railway Act of 1862</a:t>
            </a:r>
          </a:p>
          <a:p>
            <a:pPr lvl="1"/>
            <a:r>
              <a:rPr lang="en-US" dirty="0"/>
              <a:t>Commissioned a transcontinental railroad to be built connecting the northern states and territories to CA</a:t>
            </a:r>
          </a:p>
          <a:p>
            <a:pPr lvl="1"/>
            <a:r>
              <a:rPr lang="en-US" dirty="0"/>
              <a:t>Completed in 1869, the transcontinental railroad became perhaps the most important economic and technological event of the 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lvl="2"/>
            <a:r>
              <a:rPr lang="en-US" dirty="0"/>
              <a:t>Stimulated the development of major industries (steel, ranching, mining, agricultural production)</a:t>
            </a:r>
          </a:p>
          <a:p>
            <a:r>
              <a:rPr lang="en-US" dirty="0"/>
              <a:t>The only Northern industry to suffer was overseas shipping due to Confederate commerce-raiders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59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BC48-38B8-4B9C-8559-CE68D904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Demise of the Cotton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BEBD-33B2-4B19-BD75-C41BA2226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Union blockade resulted in severe shortage metals and other materials for military purposes</a:t>
            </a:r>
          </a:p>
          <a:p>
            <a:r>
              <a:rPr lang="en-US" dirty="0"/>
              <a:t>The destruction done by Union armies ruined the southern economy</a:t>
            </a:r>
          </a:p>
          <a:p>
            <a:pPr lvl="1"/>
            <a:r>
              <a:rPr lang="en-US" dirty="0"/>
              <a:t>The southern rail system was destroyed</a:t>
            </a:r>
          </a:p>
          <a:p>
            <a:r>
              <a:rPr lang="en-US" dirty="0"/>
              <a:t>The South was eclipsed by the new 2</a:t>
            </a:r>
            <a:r>
              <a:rPr lang="en-US" baseline="30000" dirty="0"/>
              <a:t>nd</a:t>
            </a:r>
            <a:r>
              <a:rPr lang="en-US" dirty="0"/>
              <a:t> Industrial Revolution of the North</a:t>
            </a:r>
          </a:p>
          <a:p>
            <a:r>
              <a:rPr lang="en-US" dirty="0"/>
              <a:t>The logistical superiority of the Union, especially the use of its vast railroad network, eventually overwhelmed the South</a:t>
            </a:r>
          </a:p>
        </p:txBody>
      </p:sp>
    </p:spTree>
    <p:extLst>
      <p:ext uri="{BB962C8B-B14F-4D97-AF65-F5344CB8AC3E}">
        <p14:creationId xmlns:p14="http://schemas.microsoft.com/office/powerpoint/2010/main" val="3973016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39037-1443-45E7-AB30-72BCFE24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Lincoln and the suspension of Civil Liberties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22DD0-FA81-403E-A92F-0020FD5FF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96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0CE81C-67DC-489E-BFFB-877C80B854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08A288A7-76B9-4E0B-B243-B80903DD0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50" r="-3" b="82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707D684-ABCB-401C-869A-D03BBC06072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4CA679-3546-4E14-8FB8-F57168C376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E4DD59-5AA2-46C6-B6A8-9B4C62D198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D16E90-7C64-4C04-A50A-B866A1A92B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4EF7BDB-E35B-4119-8F64-D9DEABEA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Lincoln and the suspension of civil liberties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66FAE5-782C-4CD8-93BD-6624F713C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As a war-time president, Lincoln bent the Constitution and suspended certain civil liberties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Motive: Saving the Union required circumventing some areas of the Constitution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Congress generally accepted or approved Lincoln’s acts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The suspension of liberties was not total but more than any other period of US history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Lincoln fully intended to restore civil liberties once the Union was preserved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The Blockade (Anaconda Plan) was proclaimed by Lincoln when Congress was not in session 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Lincoln’s action was later upheld by the Supreme Court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93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0D74-3F98-482A-BCF5-85EEF179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Lincoln and the suspension of Civil liberties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943D-9314-4734-92B2-CF08765B5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increased size of federal army and navy (without Congressional approval)</a:t>
            </a:r>
          </a:p>
          <a:p>
            <a:pPr lvl="1"/>
            <a:r>
              <a:rPr lang="en-US" dirty="0"/>
              <a:t>The Constitution states that only Congress can do this</a:t>
            </a:r>
          </a:p>
          <a:p>
            <a:pPr lvl="1"/>
            <a:r>
              <a:rPr lang="en-US" dirty="0"/>
              <a:t>His actions were later approved by Congress who actually increased appropriations and the size of the army</a:t>
            </a:r>
          </a:p>
          <a:p>
            <a:r>
              <a:rPr lang="en-US" dirty="0"/>
              <a:t>He extended volunteer enlistments to three years (without Congressional approval)</a:t>
            </a:r>
          </a:p>
          <a:p>
            <a:r>
              <a:rPr lang="en-US" dirty="0"/>
              <a:t>He advanced $2 million to three private citizens for military purposes (without Congressional approval)</a:t>
            </a:r>
          </a:p>
        </p:txBody>
      </p:sp>
    </p:spTree>
    <p:extLst>
      <p:ext uri="{BB962C8B-B14F-4D97-AF65-F5344CB8AC3E}">
        <p14:creationId xmlns:p14="http://schemas.microsoft.com/office/powerpoint/2010/main" val="202837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37B1-2268-42DE-AD33-FF582161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Lincoln and the suspension of Civil liberties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F07AC-06F8-4B68-B24B-CAC8B9F27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suspended the writ of habeas corpus so that anti-Unionists could be arrested and kept in prison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Parte</a:t>
            </a:r>
            <a:r>
              <a:rPr lang="en-US" dirty="0"/>
              <a:t> Merryman, 1861: Chief Justice Roger Taney ruled that habeas corpus could only be set aside by Congress</a:t>
            </a:r>
          </a:p>
          <a:p>
            <a:pPr lvl="2"/>
            <a:r>
              <a:rPr lang="en-US" dirty="0"/>
              <a:t>864 people were held without a trial during the first nine months of the war</a:t>
            </a:r>
          </a:p>
          <a:p>
            <a:pPr lvl="2"/>
            <a:r>
              <a:rPr lang="en-US" dirty="0"/>
              <a:t>Lincoln ignored Taney’s report and took no action</a:t>
            </a:r>
          </a:p>
          <a:p>
            <a:pPr lvl="2"/>
            <a:r>
              <a:rPr lang="en-US" dirty="0"/>
              <a:t>Significance: During the crisis of wartime, the President could bend the law for the welfare of the country, including suspending the Court’s authority</a:t>
            </a:r>
          </a:p>
          <a:p>
            <a:pPr lvl="1"/>
            <a:r>
              <a:rPr lang="en-US" dirty="0"/>
              <a:t>In 1863, Congress approved Lincoln’s action</a:t>
            </a:r>
          </a:p>
          <a:p>
            <a:pPr lvl="1"/>
            <a:r>
              <a:rPr lang="en-US" dirty="0"/>
              <a:t>After 1862, arrests increased for spies, smugglers, blockade-runners, and foreigners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34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10CD-ED38-40F5-A4E1-0605CCC0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Lincoln and the suspension of Civil liberties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A55D0-83E3-4F41-9022-645CF7B55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arranged for the Union Army to oversee voting in Border States</a:t>
            </a:r>
          </a:p>
          <a:p>
            <a:pPr lvl="1"/>
            <a:r>
              <a:rPr lang="en-US" dirty="0"/>
              <a:t>Voters holding colored ballots indicating party preference had to walk between two lines of armed troops who were protecting against election fraud and voter intimidation by pro-southerners</a:t>
            </a:r>
          </a:p>
          <a:p>
            <a:pPr lvl="1"/>
            <a:r>
              <a:rPr lang="en-US" dirty="0"/>
              <a:t>Democrats and pro-southern critics claimed that this “supervised” voting actually intimidated voters who were not Republican or who had southern sympathies</a:t>
            </a:r>
          </a:p>
          <a:p>
            <a:r>
              <a:rPr lang="en-US" dirty="0"/>
              <a:t>Federal officials also suspended certain newspapers and arrested their editors for obstructing the Union war cause</a:t>
            </a:r>
          </a:p>
          <a:p>
            <a:pPr lvl="1"/>
            <a:r>
              <a:rPr lang="en-US" dirty="0"/>
              <a:t>This can be viewed as a direct violation of the First Amendment to the Constitution</a:t>
            </a:r>
          </a:p>
          <a:p>
            <a:r>
              <a:rPr lang="en-US" dirty="0"/>
              <a:t>Lincoln signed a bill outlawing slavery in all the national territories even though it conflicted with the Dred Scott Case</a:t>
            </a:r>
          </a:p>
        </p:txBody>
      </p:sp>
    </p:spTree>
    <p:extLst>
      <p:ext uri="{BB962C8B-B14F-4D97-AF65-F5344CB8AC3E}">
        <p14:creationId xmlns:p14="http://schemas.microsoft.com/office/powerpoint/2010/main" val="240556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78E7-6D28-4FEF-9AF4-CB5FD6C9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Lincoln as a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2B02D-B0FF-45DB-8B0A-FF0A409BE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was perceptive at interpreting public opinion and acting accordingly</a:t>
            </a:r>
          </a:p>
          <a:p>
            <a:r>
              <a:rPr lang="en-US" dirty="0"/>
              <a:t>He was charitable towards the South and patient with feuding cabinet members</a:t>
            </a:r>
          </a:p>
          <a:p>
            <a:r>
              <a:rPr lang="en-US" dirty="0"/>
              <a:t>Despite deep differences with some of his cabinet members, he shrewdly presided over the cabinet to achieve his goals</a:t>
            </a:r>
          </a:p>
        </p:txBody>
      </p:sp>
    </p:spTree>
    <p:extLst>
      <p:ext uri="{BB962C8B-B14F-4D97-AF65-F5344CB8AC3E}">
        <p14:creationId xmlns:p14="http://schemas.microsoft.com/office/powerpoint/2010/main" val="4287760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E39E1-FD6F-4826-82AD-AEC7E6AB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Lincoln and the suspension of Civil liberties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A3A91-BC1E-415E-8D7C-E8EB58BD1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civil liberties and constitutional rights were respected during the war</a:t>
            </a:r>
          </a:p>
          <a:p>
            <a:pPr lvl="1"/>
            <a:r>
              <a:rPr lang="en-US" dirty="0"/>
              <a:t>Few political opponents were arrested; this is a stark contrast to the way dissenters were dealt with in Europe in Europe’s numerous 19</a:t>
            </a:r>
            <a:r>
              <a:rPr lang="en-US" baseline="30000" dirty="0"/>
              <a:t>th</a:t>
            </a:r>
            <a:r>
              <a:rPr lang="en-US" dirty="0"/>
              <a:t> century revolutions</a:t>
            </a:r>
          </a:p>
          <a:p>
            <a:r>
              <a:rPr lang="en-US" dirty="0"/>
              <a:t>Jefferson Davis, unlike Lincoln, was unable to exercise arbitrary power</a:t>
            </a:r>
          </a:p>
          <a:p>
            <a:pPr lvl="1"/>
            <a:r>
              <a:rPr lang="en-US" dirty="0"/>
              <a:t>The South seemed more willing to lose the war than surrendering state or local rights</a:t>
            </a:r>
          </a:p>
        </p:txBody>
      </p:sp>
    </p:spTree>
    <p:extLst>
      <p:ext uri="{BB962C8B-B14F-4D97-AF65-F5344CB8AC3E}">
        <p14:creationId xmlns:p14="http://schemas.microsoft.com/office/powerpoint/2010/main" val="2566686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1978-EAAE-411A-BAA5-AEEF0E49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Civil War was the first “modern” war (“total war”)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86A11-EEB0-4E2A-B62A-2D8C06F26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521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0CE81C-67DC-489E-BFFB-877C80B854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and white photo of a boat&#10;&#10;Description generated with high confidence">
            <a:extLst>
              <a:ext uri="{FF2B5EF4-FFF2-40B4-BE49-F238E27FC236}">
                <a16:creationId xmlns:a16="http://schemas.microsoft.com/office/drawing/2014/main" id="{0BA88179-7C61-4A43-AB82-47600165E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" r="9863" b="2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707D684-ABCB-401C-869A-D03BBC06072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4CA679-3546-4E14-8FB8-F57168C376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E4DD59-5AA2-46C6-B6A8-9B4C62D198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D16E90-7C64-4C04-A50A-B866A1A92B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F7F6BBE-89CE-463A-B89F-427ED333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The first modern war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041D88-47B2-44B0-A21F-6EA9264E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Civilians eventually became targets of enemy armies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Southern plantations were intentionally destroyed by Union armies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Some southern cities experienced utter destruction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Much of society’s resources were allocated to the war effort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Massive size of Civil War armies foreshadowed 20</a:t>
            </a:r>
            <a:r>
              <a:rPr lang="en-US" sz="1500" baseline="30000" dirty="0"/>
              <a:t>th</a:t>
            </a:r>
            <a:r>
              <a:rPr lang="en-US" sz="1500" dirty="0"/>
              <a:t> century conflicts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Modern technology and logistics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The </a:t>
            </a:r>
            <a:r>
              <a:rPr lang="en-US" sz="1500" dirty="0" err="1"/>
              <a:t>Minie</a:t>
            </a:r>
            <a:r>
              <a:rPr lang="en-US" sz="1500" dirty="0"/>
              <a:t> ball used in both Union and Confederate muskets were devastating to soldiers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Ironclads foreshadowed steel navies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The railroad transformed war logistics</a:t>
            </a:r>
          </a:p>
        </p:txBody>
      </p:sp>
    </p:spTree>
    <p:extLst>
      <p:ext uri="{BB962C8B-B14F-4D97-AF65-F5344CB8AC3E}">
        <p14:creationId xmlns:p14="http://schemas.microsoft.com/office/powerpoint/2010/main" val="58319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1671-0FCB-4CCC-89B4-CD8869B7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on Fort Sumter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5E09C-F5A6-4E99-8C6D-EE330BC83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0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AAB002-E48E-4009-828A-511F7A8280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water, water sport&#10;&#10;Description generated with high confidence">
            <a:extLst>
              <a:ext uri="{FF2B5EF4-FFF2-40B4-BE49-F238E27FC236}">
                <a16:creationId xmlns:a16="http://schemas.microsoft.com/office/drawing/2014/main" id="{70174796-3087-4545-A3CB-2A07E9CEC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D7E9A-D874-4F02-8A2D-F9CD2205913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F32581-CAA1-43C6-8532-DC56C8435C2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EF55D5-23F0-4398-B16B-AEF5778C304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9942671-1823-4282-826E-74D46BC7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 dirty="0"/>
              <a:t>Fort Sumter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4AB9F8-9AC9-4BFF-8D1E-C1CDD981E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C18D39"/>
              </a:buClr>
            </a:pPr>
            <a:r>
              <a:rPr lang="en-US" sz="1500">
                <a:solidFill>
                  <a:schemeClr val="bg1"/>
                </a:solidFill>
              </a:rPr>
              <a:t>Located at the mouth of Charleston Harbor, Ft. Sumter was one of the two last remaining federal forts in the South</a:t>
            </a:r>
          </a:p>
          <a:p>
            <a:pPr>
              <a:lnSpc>
                <a:spcPct val="90000"/>
              </a:lnSpc>
              <a:buClr>
                <a:srgbClr val="C18D39"/>
              </a:buClr>
            </a:pPr>
            <a:r>
              <a:rPr lang="en-US" sz="1500">
                <a:solidFill>
                  <a:schemeClr val="bg1"/>
                </a:solidFill>
              </a:rPr>
              <a:t>The day after Lincoln’s inauguration, Lincoln was notified by Major Robert Anderson that supplies to the forts would soon run out and he would be forced to surrender</a:t>
            </a:r>
          </a:p>
          <a:p>
            <a:pPr lvl="1">
              <a:lnSpc>
                <a:spcPct val="90000"/>
              </a:lnSpc>
              <a:buClr>
                <a:srgbClr val="C18D39"/>
              </a:buClr>
            </a:pPr>
            <a:r>
              <a:rPr lang="en-US" sz="1500">
                <a:solidFill>
                  <a:schemeClr val="bg1"/>
                </a:solidFill>
              </a:rPr>
              <a:t>Confederate General P.G.T. Beauregard gave Anderson an ultimatum to give up the fort or face an attack</a:t>
            </a:r>
          </a:p>
        </p:txBody>
      </p:sp>
    </p:spTree>
    <p:extLst>
      <p:ext uri="{BB962C8B-B14F-4D97-AF65-F5344CB8AC3E}">
        <p14:creationId xmlns:p14="http://schemas.microsoft.com/office/powerpoint/2010/main" val="22087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E3B8-3589-43E1-83E6-10EC1CA7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Lincoln’s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2CF65-3CFD-4171-B776-F99F30A40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Lincoln was faced with choices that were all bad</a:t>
            </a:r>
          </a:p>
          <a:p>
            <a:pPr lvl="1"/>
            <a:r>
              <a:rPr lang="en-US" dirty="0"/>
              <a:t>Providing no supplied would mean surrender; this would ruin his credibility to “hold, posses, and occupy” federal forts</a:t>
            </a:r>
          </a:p>
          <a:p>
            <a:pPr lvl="1"/>
            <a:r>
              <a:rPr lang="en-US" dirty="0"/>
              <a:t>Sending reinforcements would surely provoke the South into a civil war with the North seen as the aggressor</a:t>
            </a:r>
          </a:p>
          <a:p>
            <a:pPr lvl="2"/>
            <a:r>
              <a:rPr lang="en-US" dirty="0"/>
              <a:t>Union detachments were not available on such short notice thus limiting Lincoln’s military option</a:t>
            </a:r>
          </a:p>
          <a:p>
            <a:pPr lvl="1"/>
            <a:r>
              <a:rPr lang="en-US" dirty="0"/>
              <a:t>Solution: Lincoln notified South Carolinians of an expedition to send supplies to the forts, not to reinforce it with men or weapons</a:t>
            </a:r>
          </a:p>
          <a:p>
            <a:pPr lvl="2"/>
            <a:r>
              <a:rPr lang="en-US" dirty="0"/>
              <a:t>If a war were to begin, Lincoln would let the South fire the first shot</a:t>
            </a:r>
          </a:p>
          <a:p>
            <a:r>
              <a:rPr lang="en-US" dirty="0"/>
              <a:t>April 9, 1861: A ship carrying supplies for Fort Sumter sailed from New York</a:t>
            </a:r>
          </a:p>
          <a:p>
            <a:pPr lvl="1"/>
            <a:r>
              <a:rPr lang="en-US" dirty="0"/>
              <a:t>South Carolina saw it as an act of aggression; military “reinforcement”</a:t>
            </a:r>
          </a:p>
        </p:txBody>
      </p:sp>
    </p:spTree>
    <p:extLst>
      <p:ext uri="{BB962C8B-B14F-4D97-AF65-F5344CB8AC3E}">
        <p14:creationId xmlns:p14="http://schemas.microsoft.com/office/powerpoint/2010/main" val="356461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47BD-D612-4F49-88C3-A8418DCC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on Fort Sumter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0013-D7D2-4D3F-A1B0-339551903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April 12, Fort Sumter was bombarded by more than 70 Confederate cannons</a:t>
            </a:r>
          </a:p>
          <a:p>
            <a:pPr lvl="1"/>
            <a:r>
              <a:rPr lang="en-US" dirty="0"/>
              <a:t>Signaled the beginning of the Civil War</a:t>
            </a:r>
          </a:p>
          <a:p>
            <a:pPr lvl="2"/>
            <a:r>
              <a:rPr lang="en-US" dirty="0"/>
              <a:t>Anderson’s garrison held for 34 hours until he surrendered at 2:30 PM the next day</a:t>
            </a:r>
          </a:p>
          <a:p>
            <a:pPr lvl="2"/>
            <a:r>
              <a:rPr lang="en-US" dirty="0"/>
              <a:t>Anderson’s men were allowed to return north</a:t>
            </a:r>
          </a:p>
          <a:p>
            <a:pPr lvl="2"/>
            <a:r>
              <a:rPr lang="en-US" dirty="0"/>
              <a:t>No loss of life during the bombardment; fort heavily damaged</a:t>
            </a:r>
          </a:p>
        </p:txBody>
      </p:sp>
    </p:spTree>
    <p:extLst>
      <p:ext uri="{BB962C8B-B14F-4D97-AF65-F5344CB8AC3E}">
        <p14:creationId xmlns:p14="http://schemas.microsoft.com/office/powerpoint/2010/main" val="62896127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1937</TotalTime>
  <Words>3824</Words>
  <Application>Microsoft Office PowerPoint</Application>
  <PresentationFormat>Widescreen</PresentationFormat>
  <Paragraphs>316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Cambria</vt:lpstr>
      <vt:lpstr>Wingdings 2</vt:lpstr>
      <vt:lpstr>Dividend</vt:lpstr>
      <vt:lpstr>Politics and Economics during the Civil War</vt:lpstr>
      <vt:lpstr>President Abraham Lincoln</vt:lpstr>
      <vt:lpstr>First Inaugural Address</vt:lpstr>
      <vt:lpstr>Lincoln’s Cabinet</vt:lpstr>
      <vt:lpstr>Lincoln as a leader</vt:lpstr>
      <vt:lpstr>Attack on Fort Sumter</vt:lpstr>
      <vt:lpstr>Fort Sumter</vt:lpstr>
      <vt:lpstr>Lincoln’s Options</vt:lpstr>
      <vt:lpstr>Attack on Fort Sumter</vt:lpstr>
      <vt:lpstr>Lincoln’s Response</vt:lpstr>
      <vt:lpstr>More secession</vt:lpstr>
      <vt:lpstr>The Border Slave States</vt:lpstr>
      <vt:lpstr>Border Slave States</vt:lpstr>
      <vt:lpstr>Lincoln and the Border States</vt:lpstr>
      <vt:lpstr>Lincoln in August 22, 1862 to Horace Greeley</vt:lpstr>
      <vt:lpstr>Confederate Assets</vt:lpstr>
      <vt:lpstr>Confederate Assets</vt:lpstr>
      <vt:lpstr>Confederate Assets (Continued)</vt:lpstr>
      <vt:lpstr>Confederate Weaknesses</vt:lpstr>
      <vt:lpstr>Confederate Weaknesses</vt:lpstr>
      <vt:lpstr>Northern Advantages</vt:lpstr>
      <vt:lpstr>Northern Advantages</vt:lpstr>
      <vt:lpstr>Northern Advantages</vt:lpstr>
      <vt:lpstr>The Confederate States of America</vt:lpstr>
      <vt:lpstr>The CSA</vt:lpstr>
      <vt:lpstr>European Diplomacy During the War</vt:lpstr>
      <vt:lpstr>European Support</vt:lpstr>
      <vt:lpstr>Failure of King Cotton</vt:lpstr>
      <vt:lpstr>British Neutrality and its notable exceptions</vt:lpstr>
      <vt:lpstr>French Diplomacy</vt:lpstr>
      <vt:lpstr>Raising Armies: North and South</vt:lpstr>
      <vt:lpstr>Northern Troops</vt:lpstr>
      <vt:lpstr>Southern Troops</vt:lpstr>
      <vt:lpstr>African American soldiers in the North</vt:lpstr>
      <vt:lpstr>African American troops in the South</vt:lpstr>
      <vt:lpstr>Native American troops</vt:lpstr>
      <vt:lpstr>Civil War Economics</vt:lpstr>
      <vt:lpstr>Northern Revenues</vt:lpstr>
      <vt:lpstr>Northern Revenues (Continued)</vt:lpstr>
      <vt:lpstr>Southern Finances</vt:lpstr>
      <vt:lpstr>War-time Prosperity in the North</vt:lpstr>
      <vt:lpstr>War-time prosperity in the North (continued)</vt:lpstr>
      <vt:lpstr>War-time prosperity in the north (Continued)</vt:lpstr>
      <vt:lpstr>Demise of the Cotton Kingdom</vt:lpstr>
      <vt:lpstr>Lincoln and the suspension of Civil Liberties</vt:lpstr>
      <vt:lpstr>Lincoln and the suspension of civil liberties</vt:lpstr>
      <vt:lpstr>Lincoln and the suspension of Civil liberties (Continued)</vt:lpstr>
      <vt:lpstr>Lincoln and the suspension of Civil liberties (Continued)</vt:lpstr>
      <vt:lpstr>Lincoln and the suspension of Civil liberties (Continued)</vt:lpstr>
      <vt:lpstr>Lincoln and the suspension of Civil liberties (Continued)</vt:lpstr>
      <vt:lpstr>The Civil War was the first “modern” war (“total war”)</vt:lpstr>
      <vt:lpstr>The first modern war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and Economics during the Civil War</dc:title>
  <dc:creator>TRENT CROCKETT</dc:creator>
  <cp:lastModifiedBy>TRENT CROCKETT</cp:lastModifiedBy>
  <cp:revision>21</cp:revision>
  <dcterms:created xsi:type="dcterms:W3CDTF">2017-12-15T23:53:51Z</dcterms:created>
  <dcterms:modified xsi:type="dcterms:W3CDTF">2017-12-17T08:11:16Z</dcterms:modified>
</cp:coreProperties>
</file>