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8" r:id="rId3"/>
    <p:sldId id="259" r:id="rId4"/>
    <p:sldId id="260" r:id="rId5"/>
    <p:sldId id="262" r:id="rId6"/>
    <p:sldId id="261" r:id="rId7"/>
    <p:sldId id="263" r:id="rId8"/>
    <p:sldId id="264" r:id="rId9"/>
    <p:sldId id="266" r:id="rId10"/>
    <p:sldId id="267" r:id="rId11"/>
    <p:sldId id="265"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ainment" id="{2928E858-6F85-4192-BC83-6B14B12F441E}">
          <p14:sldIdLst>
            <p14:sldId id="256"/>
            <p14:sldId id="258"/>
            <p14:sldId id="259"/>
            <p14:sldId id="260"/>
            <p14:sldId id="262"/>
            <p14:sldId id="261"/>
            <p14:sldId id="263"/>
            <p14:sldId id="264"/>
            <p14:sldId id="266"/>
            <p14:sldId id="267"/>
            <p14:sldId id="265"/>
            <p14:sldId id="268"/>
            <p14:sldId id="269"/>
            <p14:sldId id="270"/>
            <p14:sldId id="271"/>
            <p14:sldId id="272"/>
            <p14:sldId id="273"/>
          </p14:sldIdLst>
        </p14:section>
        <p14:section name="Red Scare" id="{FF3D599C-707E-4CF3-82B5-ED98803B0627}">
          <p14:sldIdLst>
            <p14:sldId id="274"/>
            <p14:sldId id="276"/>
            <p14:sldId id="277"/>
            <p14:sldId id="278"/>
            <p14:sldId id="279"/>
            <p14:sldId id="280"/>
            <p14:sldId id="281"/>
            <p14:sldId id="282"/>
            <p14:sldId id="283"/>
            <p14:sldId id="284"/>
            <p14:sldId id="285"/>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6" autoAdjust="0"/>
    <p:restoredTop sz="83431" autoAdjust="0"/>
  </p:normalViewPr>
  <p:slideViewPr>
    <p:cSldViewPr snapToGrid="0">
      <p:cViewPr varScale="1">
        <p:scale>
          <a:sx n="57" d="100"/>
          <a:sy n="57" d="100"/>
        </p:scale>
        <p:origin x="12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ACAF4-BB29-419F-B5F9-1E4A23BDEEEF}"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F62D4-E15F-4782-AB17-CC8BBA352255}" type="slidenum">
              <a:rPr lang="en-US" smtClean="0"/>
              <a:t>‹#›</a:t>
            </a:fld>
            <a:endParaRPr lang="en-US"/>
          </a:p>
        </p:txBody>
      </p:sp>
    </p:spTree>
    <p:extLst>
      <p:ext uri="{BB962C8B-B14F-4D97-AF65-F5344CB8AC3E}">
        <p14:creationId xmlns:p14="http://schemas.microsoft.com/office/powerpoint/2010/main" val="142250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post-world war era, Joseph Stalin wanted to create spheres of influence within Eastern Europe. At the Yalta Conference, Stalin pledged to allow democratic elections in eastern Europe but broke it in Poland, Romania, Bulgaria, and then later Czechoslovakia and Hungary. Additionally, the Soviets refused to release East Germany while the US, Britain, and France gave back their western German zones to the new democratic West Germany.</a:t>
            </a:r>
          </a:p>
          <a:p>
            <a:endParaRPr lang="en-US" dirty="0"/>
          </a:p>
          <a:p>
            <a:r>
              <a:rPr lang="en-US" dirty="0"/>
              <a:t>The US wanted democracy spread throughout the world with a strong UN to maintain global peace. </a:t>
            </a:r>
          </a:p>
          <a:p>
            <a:endParaRPr lang="en-US" dirty="0"/>
          </a:p>
          <a:p>
            <a:r>
              <a:rPr lang="en-US" dirty="0"/>
              <a:t>Churchill’s Iron Curtain speech warned Americans of Soviet expansion and this is where many Americans realized that some form of conflict with the USSR was almost inevitable. </a:t>
            </a:r>
          </a:p>
        </p:txBody>
      </p:sp>
      <p:sp>
        <p:nvSpPr>
          <p:cNvPr id="4" name="Slide Number Placeholder 3"/>
          <p:cNvSpPr>
            <a:spLocks noGrp="1"/>
          </p:cNvSpPr>
          <p:nvPr>
            <p:ph type="sldNum" sz="quarter" idx="10"/>
          </p:nvPr>
        </p:nvSpPr>
        <p:spPr/>
        <p:txBody>
          <a:bodyPr/>
          <a:lstStyle/>
          <a:p>
            <a:fld id="{AC6F62D4-E15F-4782-AB17-CC8BBA352255}" type="slidenum">
              <a:rPr lang="en-US" smtClean="0"/>
              <a:t>2</a:t>
            </a:fld>
            <a:endParaRPr lang="en-US"/>
          </a:p>
        </p:txBody>
      </p:sp>
    </p:spTree>
    <p:extLst>
      <p:ext uri="{BB962C8B-B14F-4D97-AF65-F5344CB8AC3E}">
        <p14:creationId xmlns:p14="http://schemas.microsoft.com/office/powerpoint/2010/main" val="1786149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States supported Nationalist Jiang </a:t>
            </a:r>
            <a:r>
              <a:rPr lang="en-US" dirty="0" err="1"/>
              <a:t>Jieshi</a:t>
            </a:r>
            <a:r>
              <a:rPr lang="en-US" dirty="0"/>
              <a:t> (Chang Kai </a:t>
            </a:r>
            <a:r>
              <a:rPr lang="en-US" dirty="0" err="1"/>
              <a:t>Shek</a:t>
            </a:r>
            <a:r>
              <a:rPr lang="en-US" dirty="0"/>
              <a:t>) during WWII. Mao Zedong’s forces defeated last of Jiang’s forces in 1949 and the Nationalists fled to Taiwan. The loss of China to Communism was viewed as a failure of US Containment policy as 25% of the world’s population was now Communist.</a:t>
            </a:r>
          </a:p>
        </p:txBody>
      </p:sp>
      <p:sp>
        <p:nvSpPr>
          <p:cNvPr id="4" name="Slide Number Placeholder 3"/>
          <p:cNvSpPr>
            <a:spLocks noGrp="1"/>
          </p:cNvSpPr>
          <p:nvPr>
            <p:ph type="sldNum" sz="quarter" idx="10"/>
          </p:nvPr>
        </p:nvSpPr>
        <p:spPr/>
        <p:txBody>
          <a:bodyPr/>
          <a:lstStyle/>
          <a:p>
            <a:fld id="{AC6F62D4-E15F-4782-AB17-CC8BBA352255}" type="slidenum">
              <a:rPr lang="en-US" smtClean="0"/>
              <a:t>12</a:t>
            </a:fld>
            <a:endParaRPr lang="en-US"/>
          </a:p>
        </p:txBody>
      </p:sp>
    </p:spTree>
    <p:extLst>
      <p:ext uri="{BB962C8B-B14F-4D97-AF65-F5344CB8AC3E}">
        <p14:creationId xmlns:p14="http://schemas.microsoft.com/office/powerpoint/2010/main" val="317258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States exploded a hydrogen bomb in 1952 and many scientists felt that the </a:t>
            </a:r>
            <a:r>
              <a:rPr lang="en-US" dirty="0" err="1"/>
              <a:t>h-bomb</a:t>
            </a:r>
            <a:r>
              <a:rPr lang="en-US" dirty="0"/>
              <a:t> had become an instrument of genocide. In 1953, the Soviets successfully exploded an H-bomb and the Arms Race continued. The world now had two superpowers as a result of the H-bombs and for the first time in human history, man had the ability to end civilization.</a:t>
            </a:r>
          </a:p>
        </p:txBody>
      </p:sp>
      <p:sp>
        <p:nvSpPr>
          <p:cNvPr id="4" name="Slide Number Placeholder 3"/>
          <p:cNvSpPr>
            <a:spLocks noGrp="1"/>
          </p:cNvSpPr>
          <p:nvPr>
            <p:ph type="sldNum" sz="quarter" idx="10"/>
          </p:nvPr>
        </p:nvSpPr>
        <p:spPr/>
        <p:txBody>
          <a:bodyPr/>
          <a:lstStyle/>
          <a:p>
            <a:fld id="{AC6F62D4-E15F-4782-AB17-CC8BBA352255}" type="slidenum">
              <a:rPr lang="en-US" smtClean="0"/>
              <a:t>13</a:t>
            </a:fld>
            <a:endParaRPr lang="en-US"/>
          </a:p>
        </p:txBody>
      </p:sp>
    </p:spTree>
    <p:extLst>
      <p:ext uri="{BB962C8B-B14F-4D97-AF65-F5344CB8AC3E}">
        <p14:creationId xmlns:p14="http://schemas.microsoft.com/office/powerpoint/2010/main" val="244226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World War II, Russian troops occupied northern Korea while US troops occupied southern Korea. Dean Acheson claimed Korea was outside the essential US defense perimeter in the Pacific and US forces in Korea were reduced. In 1950, the North Korean army with Soviet-made tanks invaded South Korea and took nearly all of the country.</a:t>
            </a:r>
          </a:p>
        </p:txBody>
      </p:sp>
      <p:sp>
        <p:nvSpPr>
          <p:cNvPr id="4" name="Slide Number Placeholder 3"/>
          <p:cNvSpPr>
            <a:spLocks noGrp="1"/>
          </p:cNvSpPr>
          <p:nvPr>
            <p:ph type="sldNum" sz="quarter" idx="10"/>
          </p:nvPr>
        </p:nvSpPr>
        <p:spPr/>
        <p:txBody>
          <a:bodyPr/>
          <a:lstStyle/>
          <a:p>
            <a:fld id="{AC6F62D4-E15F-4782-AB17-CC8BBA352255}" type="slidenum">
              <a:rPr lang="en-US" smtClean="0"/>
              <a:t>14</a:t>
            </a:fld>
            <a:endParaRPr lang="en-US"/>
          </a:p>
        </p:txBody>
      </p:sp>
    </p:spTree>
    <p:extLst>
      <p:ext uri="{BB962C8B-B14F-4D97-AF65-F5344CB8AC3E}">
        <p14:creationId xmlns:p14="http://schemas.microsoft.com/office/powerpoint/2010/main" val="135191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Truman would invoke NSC-68 which would quadruple US defense spending and create a massive military build beyond the purposes of war. The United Nations security council, with Russia absent, would vote 9-0 to provide military aid to South Korea. General MacArthur would direct a surprise amphibious landing at Inchon behind the Korean lines.</a:t>
            </a:r>
          </a:p>
        </p:txBody>
      </p:sp>
      <p:sp>
        <p:nvSpPr>
          <p:cNvPr id="4" name="Slide Number Placeholder 3"/>
          <p:cNvSpPr>
            <a:spLocks noGrp="1"/>
          </p:cNvSpPr>
          <p:nvPr>
            <p:ph type="sldNum" sz="quarter" idx="10"/>
          </p:nvPr>
        </p:nvSpPr>
        <p:spPr/>
        <p:txBody>
          <a:bodyPr/>
          <a:lstStyle/>
          <a:p>
            <a:fld id="{AC6F62D4-E15F-4782-AB17-CC8BBA352255}" type="slidenum">
              <a:rPr lang="en-US" smtClean="0"/>
              <a:t>15</a:t>
            </a:fld>
            <a:endParaRPr lang="en-US"/>
          </a:p>
        </p:txBody>
      </p:sp>
    </p:spTree>
    <p:extLst>
      <p:ext uri="{BB962C8B-B14F-4D97-AF65-F5344CB8AC3E}">
        <p14:creationId xmlns:p14="http://schemas.microsoft.com/office/powerpoint/2010/main" val="261614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November, 300,000 Chinese soldiers would cross the Yalu River into Korea, causing 300,000 UN to retreat back into the 38</a:t>
            </a:r>
            <a:r>
              <a:rPr lang="en-US" baseline="30000" dirty="0"/>
              <a:t>th</a:t>
            </a:r>
            <a:r>
              <a:rPr lang="en-US" dirty="0"/>
              <a:t> parallel. In Korea, President Truman wanted a limited war. Truman wanted the US to seek specific objectives rather than total victory. No nuclear weapons were to be used. The original objective reemerged to restore the border between the North and South at 39</a:t>
            </a:r>
            <a:r>
              <a:rPr lang="en-US" baseline="30000" dirty="0"/>
              <a:t>th</a:t>
            </a:r>
            <a:r>
              <a:rPr lang="en-US" dirty="0"/>
              <a:t> parallel. Truman knew that an invasion of China might mean a Soviet retaliation in Europe or Asia. The decision to have a limited war likely averted another world war. MacArthur was fired because he was against limited war and believed that there was no substitute for victory. The significance of this was that civilian control of the S military was reaffirmed and that president, not the generals, was the commander-in-chief.</a:t>
            </a:r>
          </a:p>
        </p:txBody>
      </p:sp>
      <p:sp>
        <p:nvSpPr>
          <p:cNvPr id="4" name="Slide Number Placeholder 3"/>
          <p:cNvSpPr>
            <a:spLocks noGrp="1"/>
          </p:cNvSpPr>
          <p:nvPr>
            <p:ph type="sldNum" sz="quarter" idx="10"/>
          </p:nvPr>
        </p:nvSpPr>
        <p:spPr/>
        <p:txBody>
          <a:bodyPr/>
          <a:lstStyle/>
          <a:p>
            <a:fld id="{AC6F62D4-E15F-4782-AB17-CC8BBA352255}" type="slidenum">
              <a:rPr lang="en-US" smtClean="0"/>
              <a:t>16</a:t>
            </a:fld>
            <a:endParaRPr lang="en-US"/>
          </a:p>
        </p:txBody>
      </p:sp>
    </p:spTree>
    <p:extLst>
      <p:ext uri="{BB962C8B-B14F-4D97-AF65-F5344CB8AC3E}">
        <p14:creationId xmlns:p14="http://schemas.microsoft.com/office/powerpoint/2010/main" val="271429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Korean War, 54,000 US troops and 3,000 UN troops died. 103,000 UN soldiers were wounded. 2 million civilians died (mostly in South Korea) and over 1.5 million Chinese and North Korea soldiers died. The UN had repelled North Korea’s attack on South Korea and the US had successfully enforced its containment policy.</a:t>
            </a:r>
          </a:p>
        </p:txBody>
      </p:sp>
      <p:sp>
        <p:nvSpPr>
          <p:cNvPr id="4" name="Slide Number Placeholder 3"/>
          <p:cNvSpPr>
            <a:spLocks noGrp="1"/>
          </p:cNvSpPr>
          <p:nvPr>
            <p:ph type="sldNum" sz="quarter" idx="10"/>
          </p:nvPr>
        </p:nvSpPr>
        <p:spPr/>
        <p:txBody>
          <a:bodyPr/>
          <a:lstStyle/>
          <a:p>
            <a:fld id="{AC6F62D4-E15F-4782-AB17-CC8BBA352255}" type="slidenum">
              <a:rPr lang="en-US" smtClean="0"/>
              <a:t>17</a:t>
            </a:fld>
            <a:endParaRPr lang="en-US"/>
          </a:p>
        </p:txBody>
      </p:sp>
    </p:spTree>
    <p:extLst>
      <p:ext uri="{BB962C8B-B14F-4D97-AF65-F5344CB8AC3E}">
        <p14:creationId xmlns:p14="http://schemas.microsoft.com/office/powerpoint/2010/main" val="998596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Scare was about American’s fears of Communism and its sympathizers and the fear of Communism at home. The fear of spies infiltrating the government (such as Alger Hiss and the </a:t>
            </a:r>
            <a:r>
              <a:rPr lang="en-US" dirty="0" err="1"/>
              <a:t>Rosenbergs</a:t>
            </a:r>
            <a:r>
              <a:rPr lang="en-US" dirty="0"/>
              <a:t>). The fear of the spread of Communism around the world, especially in Eastern Europe, China, and Korea. The fear of nuclear war and the fear of another depression and that it might trigger the growth of communism. Some politicians used fear and the Red Scare for their own gain, more prominently Joseph McCarthy. Much of American culture reflected these fears with movies such as the Invasion of the Body Snatcher, The Blob, and Them. This was the second Red Scare (the first one occurred after WW1 in 1919-1920 under Wilson).</a:t>
            </a:r>
          </a:p>
        </p:txBody>
      </p:sp>
      <p:sp>
        <p:nvSpPr>
          <p:cNvPr id="4" name="Slide Number Placeholder 3"/>
          <p:cNvSpPr>
            <a:spLocks noGrp="1"/>
          </p:cNvSpPr>
          <p:nvPr>
            <p:ph type="sldNum" sz="quarter" idx="10"/>
          </p:nvPr>
        </p:nvSpPr>
        <p:spPr/>
        <p:txBody>
          <a:bodyPr/>
          <a:lstStyle/>
          <a:p>
            <a:fld id="{AC6F62D4-E15F-4782-AB17-CC8BBA352255}" type="slidenum">
              <a:rPr lang="en-US" smtClean="0"/>
              <a:t>19</a:t>
            </a:fld>
            <a:endParaRPr lang="en-US"/>
          </a:p>
        </p:txBody>
      </p:sp>
    </p:spTree>
    <p:extLst>
      <p:ext uri="{BB962C8B-B14F-4D97-AF65-F5344CB8AC3E}">
        <p14:creationId xmlns:p14="http://schemas.microsoft.com/office/powerpoint/2010/main" val="219144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Smith Act of 1940 made it illegal to advocate for the overthrow of the government with the use of force or to belong to an organization that advocates for such a position. Immigrants who belonged to such an organization could be deported. The Truman administration used the law to jail the leaders of the American Communist Party and 11 Communists were brought to trial in New York in 1949 and sent to prison. </a:t>
            </a:r>
          </a:p>
        </p:txBody>
      </p:sp>
      <p:sp>
        <p:nvSpPr>
          <p:cNvPr id="4" name="Slide Number Placeholder 3"/>
          <p:cNvSpPr>
            <a:spLocks noGrp="1"/>
          </p:cNvSpPr>
          <p:nvPr>
            <p:ph type="sldNum" sz="quarter" idx="10"/>
          </p:nvPr>
        </p:nvSpPr>
        <p:spPr/>
        <p:txBody>
          <a:bodyPr/>
          <a:lstStyle/>
          <a:p>
            <a:fld id="{AC6F62D4-E15F-4782-AB17-CC8BBA352255}" type="slidenum">
              <a:rPr lang="en-US" smtClean="0"/>
              <a:t>20</a:t>
            </a:fld>
            <a:endParaRPr lang="en-US"/>
          </a:p>
        </p:txBody>
      </p:sp>
    </p:spTree>
    <p:extLst>
      <p:ext uri="{BB962C8B-B14F-4D97-AF65-F5344CB8AC3E}">
        <p14:creationId xmlns:p14="http://schemas.microsoft.com/office/powerpoint/2010/main" val="1524897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House of Representatives created the House Un-American Activities Committee (HUAC) in 1945 to try to root out communism in the United States. The Committee was sensationalistic and went after public figures in Hollywood. Liberals and members of the New Deal were targeted and the Senate counterpart of HUAC was also active in anti-community investigations. Richard Nixon, future president, led the movement to indict Alger Hiss, a distinguished member of the “eastern establishment.” Hiss denied being a Communist supporter in the 1930s but was later convicted of perjury in 1950. Nixon would gain national prominence and was elected Vice President 5 years later. </a:t>
            </a:r>
          </a:p>
        </p:txBody>
      </p:sp>
      <p:sp>
        <p:nvSpPr>
          <p:cNvPr id="4" name="Slide Number Placeholder 3"/>
          <p:cNvSpPr>
            <a:spLocks noGrp="1"/>
          </p:cNvSpPr>
          <p:nvPr>
            <p:ph type="sldNum" sz="quarter" idx="10"/>
          </p:nvPr>
        </p:nvSpPr>
        <p:spPr/>
        <p:txBody>
          <a:bodyPr/>
          <a:lstStyle/>
          <a:p>
            <a:fld id="{AC6F62D4-E15F-4782-AB17-CC8BBA352255}" type="slidenum">
              <a:rPr lang="en-US" smtClean="0"/>
              <a:t>21</a:t>
            </a:fld>
            <a:endParaRPr lang="en-US"/>
          </a:p>
        </p:txBody>
      </p:sp>
    </p:spTree>
    <p:extLst>
      <p:ext uri="{BB962C8B-B14F-4D97-AF65-F5344CB8AC3E}">
        <p14:creationId xmlns:p14="http://schemas.microsoft.com/office/powerpoint/2010/main" val="2543538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Truman Administration countered the committee with anti-communist plans of his own. The Attorney General identified 90 so-called “disloyal” organizations and President Truman gave the FBI approval and the resources needed to go after suspected “reds.” The Loyalty Review Board investigated over 3,000,000 federal employees and loyalty oaths were increasingly demanded of employees, particularly teachers. Many people believed that their civil liberties were being suppressed and government employees were forbidden to criticize US foreign policy, advocate for equal rights for women, own books about socialism, and attend foreign films. </a:t>
            </a:r>
          </a:p>
        </p:txBody>
      </p:sp>
      <p:sp>
        <p:nvSpPr>
          <p:cNvPr id="4" name="Slide Number Placeholder 3"/>
          <p:cNvSpPr>
            <a:spLocks noGrp="1"/>
          </p:cNvSpPr>
          <p:nvPr>
            <p:ph type="sldNum" sz="quarter" idx="10"/>
          </p:nvPr>
        </p:nvSpPr>
        <p:spPr/>
        <p:txBody>
          <a:bodyPr/>
          <a:lstStyle/>
          <a:p>
            <a:fld id="{AC6F62D4-E15F-4782-AB17-CC8BBA352255}" type="slidenum">
              <a:rPr lang="en-US" smtClean="0"/>
              <a:t>22</a:t>
            </a:fld>
            <a:endParaRPr lang="en-US"/>
          </a:p>
        </p:txBody>
      </p:sp>
    </p:spTree>
    <p:extLst>
      <p:ext uri="{BB962C8B-B14F-4D97-AF65-F5344CB8AC3E}">
        <p14:creationId xmlns:p14="http://schemas.microsoft.com/office/powerpoint/2010/main" val="190477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did not open a second front in the western Europe early enough during World War II, leaving millions of Soviet soldiers to die fighting the Germans alone until 1944. The US and Britain froze Russia out of the Manhattan project. The US terminated lend-lease to the USSR in 1945 and refused a $6 billion plea from Stalin while granting Britain $3.75 billion in 1946. The Soviets wanted a security guarantee for the Soviet western border, especially Poland. The Soviets sought to rebuild their war-ravaged economy using eastern Europe’s industrial equipment and raw materials. </a:t>
            </a:r>
          </a:p>
        </p:txBody>
      </p:sp>
      <p:sp>
        <p:nvSpPr>
          <p:cNvPr id="4" name="Slide Number Placeholder 3"/>
          <p:cNvSpPr>
            <a:spLocks noGrp="1"/>
          </p:cNvSpPr>
          <p:nvPr>
            <p:ph type="sldNum" sz="quarter" idx="10"/>
          </p:nvPr>
        </p:nvSpPr>
        <p:spPr/>
        <p:txBody>
          <a:bodyPr/>
          <a:lstStyle/>
          <a:p>
            <a:fld id="{AC6F62D4-E15F-4782-AB17-CC8BBA352255}" type="slidenum">
              <a:rPr lang="en-US" smtClean="0"/>
              <a:t>3</a:t>
            </a:fld>
            <a:endParaRPr lang="en-US"/>
          </a:p>
        </p:txBody>
      </p:sp>
    </p:spTree>
    <p:extLst>
      <p:ext uri="{BB962C8B-B14F-4D97-AF65-F5344CB8AC3E}">
        <p14:creationId xmlns:p14="http://schemas.microsoft.com/office/powerpoint/2010/main" val="2756854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Rosenbergs</a:t>
            </a:r>
            <a:r>
              <a:rPr lang="en-US" dirty="0"/>
              <a:t>, Julius and Ethel Rosenberg, were charged, convicted, and executed for handing atomic bomb secrets to the Soviets. Both individuals were avowed communists and Americans were horrified that an American couple had sold out their nation. </a:t>
            </a:r>
          </a:p>
        </p:txBody>
      </p:sp>
      <p:sp>
        <p:nvSpPr>
          <p:cNvPr id="4" name="Slide Number Placeholder 3"/>
          <p:cNvSpPr>
            <a:spLocks noGrp="1"/>
          </p:cNvSpPr>
          <p:nvPr>
            <p:ph type="sldNum" sz="quarter" idx="10"/>
          </p:nvPr>
        </p:nvSpPr>
        <p:spPr/>
        <p:txBody>
          <a:bodyPr/>
          <a:lstStyle/>
          <a:p>
            <a:fld id="{AC6F62D4-E15F-4782-AB17-CC8BBA352255}" type="slidenum">
              <a:rPr lang="en-US" smtClean="0"/>
              <a:t>24</a:t>
            </a:fld>
            <a:endParaRPr lang="en-US"/>
          </a:p>
        </p:txBody>
      </p:sp>
    </p:spTree>
    <p:extLst>
      <p:ext uri="{BB962C8B-B14F-4D97-AF65-F5344CB8AC3E}">
        <p14:creationId xmlns:p14="http://schemas.microsoft.com/office/powerpoint/2010/main" val="3598806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actors, writers, and directors had dabbled with the Communist Party in the 1930s because it was considered fashionable. 10 of these people, known as the “Hollywood Ten,” refused to testify and decided to go to a prison rather than testifying to the HUAC, claiming protection from the Constitution. The industry responded by denying work to 250 actors, writers, and directors. </a:t>
            </a:r>
          </a:p>
        </p:txBody>
      </p:sp>
      <p:sp>
        <p:nvSpPr>
          <p:cNvPr id="4" name="Slide Number Placeholder 3"/>
          <p:cNvSpPr>
            <a:spLocks noGrp="1"/>
          </p:cNvSpPr>
          <p:nvPr>
            <p:ph type="sldNum" sz="quarter" idx="10"/>
          </p:nvPr>
        </p:nvSpPr>
        <p:spPr/>
        <p:txBody>
          <a:bodyPr/>
          <a:lstStyle/>
          <a:p>
            <a:fld id="{AC6F62D4-E15F-4782-AB17-CC8BBA352255}" type="slidenum">
              <a:rPr lang="en-US" smtClean="0"/>
              <a:t>25</a:t>
            </a:fld>
            <a:endParaRPr lang="en-US"/>
          </a:p>
        </p:txBody>
      </p:sp>
    </p:spTree>
    <p:extLst>
      <p:ext uri="{BB962C8B-B14F-4D97-AF65-F5344CB8AC3E}">
        <p14:creationId xmlns:p14="http://schemas.microsoft.com/office/powerpoint/2010/main" val="260223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Senator </a:t>
            </a:r>
            <a:r>
              <a:rPr lang="en-US" dirty="0" err="1"/>
              <a:t>Joesph</a:t>
            </a:r>
            <a:r>
              <a:rPr lang="en-US" dirty="0"/>
              <a:t> R. McCarthy, a Republican from Wisconsin, became America’s most notorious demagogue by playing on American’s fears of communism. McCarthy asserted that 200 unknown communists were in the State Department.</a:t>
            </a:r>
          </a:p>
        </p:txBody>
      </p:sp>
      <p:sp>
        <p:nvSpPr>
          <p:cNvPr id="4" name="Slide Number Placeholder 3"/>
          <p:cNvSpPr>
            <a:spLocks noGrp="1"/>
          </p:cNvSpPr>
          <p:nvPr>
            <p:ph type="sldNum" sz="quarter" idx="10"/>
          </p:nvPr>
        </p:nvSpPr>
        <p:spPr/>
        <p:txBody>
          <a:bodyPr/>
          <a:lstStyle/>
          <a:p>
            <a:fld id="{AC6F62D4-E15F-4782-AB17-CC8BBA352255}" type="slidenum">
              <a:rPr lang="en-US" smtClean="0"/>
              <a:t>26</a:t>
            </a:fld>
            <a:endParaRPr lang="en-US"/>
          </a:p>
        </p:txBody>
      </p:sp>
    </p:spTree>
    <p:extLst>
      <p:ext uri="{BB962C8B-B14F-4D97-AF65-F5344CB8AC3E}">
        <p14:creationId xmlns:p14="http://schemas.microsoft.com/office/powerpoint/2010/main" val="4220485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McCarthy made sweeping accusations. He employed guilt by association and used documents out of context and doctored photos and documents. The public was convinced he was looking out for National Security. He was unable to substantiate his claims but ruined the careers and lives of many government officials anyways. Almost no one was safe from accusations and his supporters tended to be Republicans and blue-collar workers. </a:t>
            </a:r>
          </a:p>
        </p:txBody>
      </p:sp>
      <p:sp>
        <p:nvSpPr>
          <p:cNvPr id="4" name="Slide Number Placeholder 3"/>
          <p:cNvSpPr>
            <a:spLocks noGrp="1"/>
          </p:cNvSpPr>
          <p:nvPr>
            <p:ph type="sldNum" sz="quarter" idx="10"/>
          </p:nvPr>
        </p:nvSpPr>
        <p:spPr/>
        <p:txBody>
          <a:bodyPr/>
          <a:lstStyle/>
          <a:p>
            <a:fld id="{AC6F62D4-E15F-4782-AB17-CC8BBA352255}" type="slidenum">
              <a:rPr lang="en-US" smtClean="0"/>
              <a:t>27</a:t>
            </a:fld>
            <a:endParaRPr lang="en-US"/>
          </a:p>
        </p:txBody>
      </p:sp>
    </p:spTree>
    <p:extLst>
      <p:ext uri="{BB962C8B-B14F-4D97-AF65-F5344CB8AC3E}">
        <p14:creationId xmlns:p14="http://schemas.microsoft.com/office/powerpoint/2010/main" val="1201974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McCarthy also claimed that the Democratic party was guilty of 20 years of treason. Senator McCarthy wanted President Truman impeached for being soft on communism, despite the Truman Doctrine, Marshall Plan, NATO, the Berlin Airlift, and the Korean War. He claimed the Secretary of State George Marshall was an instrument of a Soviet conspiracy and hinted that Eisenhower was soft on communism. He slandered people and would publicly claim they were “gay as well as communist.”</a:t>
            </a:r>
          </a:p>
        </p:txBody>
      </p:sp>
      <p:sp>
        <p:nvSpPr>
          <p:cNvPr id="4" name="Slide Number Placeholder 3"/>
          <p:cNvSpPr>
            <a:spLocks noGrp="1"/>
          </p:cNvSpPr>
          <p:nvPr>
            <p:ph type="sldNum" sz="quarter" idx="10"/>
          </p:nvPr>
        </p:nvSpPr>
        <p:spPr/>
        <p:txBody>
          <a:bodyPr/>
          <a:lstStyle/>
          <a:p>
            <a:fld id="{AC6F62D4-E15F-4782-AB17-CC8BBA352255}" type="slidenum">
              <a:rPr lang="en-US" smtClean="0"/>
              <a:t>28</a:t>
            </a:fld>
            <a:endParaRPr lang="en-US"/>
          </a:p>
        </p:txBody>
      </p:sp>
    </p:spTree>
    <p:extLst>
      <p:ext uri="{BB962C8B-B14F-4D97-AF65-F5344CB8AC3E}">
        <p14:creationId xmlns:p14="http://schemas.microsoft.com/office/powerpoint/2010/main" val="3419929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McCarthy’s Senate hearing created an atmosphere of conformity and fear. Presidents Truman and Eisenhower despised McCarthy but did little to oppose him, McCarthy lost support when he went after the Army. Arthur Miller’s The Crucible was used as a metaphor for McCarthyism.</a:t>
            </a:r>
          </a:p>
        </p:txBody>
      </p:sp>
      <p:sp>
        <p:nvSpPr>
          <p:cNvPr id="4" name="Slide Number Placeholder 3"/>
          <p:cNvSpPr>
            <a:spLocks noGrp="1"/>
          </p:cNvSpPr>
          <p:nvPr>
            <p:ph type="sldNum" sz="quarter" idx="10"/>
          </p:nvPr>
        </p:nvSpPr>
        <p:spPr/>
        <p:txBody>
          <a:bodyPr/>
          <a:lstStyle/>
          <a:p>
            <a:fld id="{AC6F62D4-E15F-4782-AB17-CC8BBA352255}" type="slidenum">
              <a:rPr lang="en-US" smtClean="0"/>
              <a:t>29</a:t>
            </a:fld>
            <a:endParaRPr lang="en-US"/>
          </a:p>
        </p:txBody>
      </p:sp>
    </p:spTree>
    <p:extLst>
      <p:ext uri="{BB962C8B-B14F-4D97-AF65-F5344CB8AC3E}">
        <p14:creationId xmlns:p14="http://schemas.microsoft.com/office/powerpoint/2010/main" val="210473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Korea and Vietnam were split and partitioned into North and South Korea/Vietnam. There were two major wars that were fought by the US during the Cold War. The Korean War that spanned from 1950-1953 and the Vietnam war which spanned from 1964-1973. German would be split into four different zones, as well as Berlin. The issue of Berlin nearly resulted in full-scale war in 1948-1949. </a:t>
            </a:r>
          </a:p>
        </p:txBody>
      </p:sp>
      <p:sp>
        <p:nvSpPr>
          <p:cNvPr id="4" name="Slide Number Placeholder 3"/>
          <p:cNvSpPr>
            <a:spLocks noGrp="1"/>
          </p:cNvSpPr>
          <p:nvPr>
            <p:ph type="sldNum" sz="quarter" idx="10"/>
          </p:nvPr>
        </p:nvSpPr>
        <p:spPr/>
        <p:txBody>
          <a:bodyPr/>
          <a:lstStyle/>
          <a:p>
            <a:fld id="{AC6F62D4-E15F-4782-AB17-CC8BBA352255}" type="slidenum">
              <a:rPr lang="en-US" smtClean="0"/>
              <a:t>4</a:t>
            </a:fld>
            <a:endParaRPr lang="en-US"/>
          </a:p>
        </p:txBody>
      </p:sp>
    </p:spTree>
    <p:extLst>
      <p:ext uri="{BB962C8B-B14F-4D97-AF65-F5344CB8AC3E}">
        <p14:creationId xmlns:p14="http://schemas.microsoft.com/office/powerpoint/2010/main" val="393950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Secretary of State George Kennan warns President Truman of the USSR. The Soviets had a belief that the outside world was naturally hostile and it was their personal duty to take them over with force. Soviets grew in Europe and the in the Middle East and Kennan’s advise to Truman became the basis of Containment policy in the late 40s and early 50s.</a:t>
            </a:r>
          </a:p>
        </p:txBody>
      </p:sp>
      <p:sp>
        <p:nvSpPr>
          <p:cNvPr id="4" name="Slide Number Placeholder 3"/>
          <p:cNvSpPr>
            <a:spLocks noGrp="1"/>
          </p:cNvSpPr>
          <p:nvPr>
            <p:ph type="sldNum" sz="quarter" idx="10"/>
          </p:nvPr>
        </p:nvSpPr>
        <p:spPr/>
        <p:txBody>
          <a:bodyPr/>
          <a:lstStyle/>
          <a:p>
            <a:fld id="{AC6F62D4-E15F-4782-AB17-CC8BBA352255}" type="slidenum">
              <a:rPr lang="en-US" smtClean="0"/>
              <a:t>6</a:t>
            </a:fld>
            <a:endParaRPr lang="en-US"/>
          </a:p>
        </p:txBody>
      </p:sp>
    </p:spTree>
    <p:extLst>
      <p:ext uri="{BB962C8B-B14F-4D97-AF65-F5344CB8AC3E}">
        <p14:creationId xmlns:p14="http://schemas.microsoft.com/office/powerpoint/2010/main" val="100288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Truman Doctrine is the basis of 20 years of foreign policy and states that “It must be the policy of the US to support free peoples who are resisting attempted subjugation by armed minorities or by outside pressures.” Containment policy stated that prevention of the spread of Communism. Truman would ask Congress for money to support democracy in Turkey and in Greece. Truman would also recognize Israel in 1948 as a bastion of democracy in the middle east.</a:t>
            </a:r>
          </a:p>
        </p:txBody>
      </p:sp>
      <p:sp>
        <p:nvSpPr>
          <p:cNvPr id="4" name="Slide Number Placeholder 3"/>
          <p:cNvSpPr>
            <a:spLocks noGrp="1"/>
          </p:cNvSpPr>
          <p:nvPr>
            <p:ph type="sldNum" sz="quarter" idx="10"/>
          </p:nvPr>
        </p:nvSpPr>
        <p:spPr/>
        <p:txBody>
          <a:bodyPr/>
          <a:lstStyle/>
          <a:p>
            <a:fld id="{AC6F62D4-E15F-4782-AB17-CC8BBA352255}" type="slidenum">
              <a:rPr lang="en-US" smtClean="0"/>
              <a:t>7</a:t>
            </a:fld>
            <a:endParaRPr lang="en-US"/>
          </a:p>
        </p:txBody>
      </p:sp>
    </p:spTree>
    <p:extLst>
      <p:ext uri="{BB962C8B-B14F-4D97-AF65-F5344CB8AC3E}">
        <p14:creationId xmlns:p14="http://schemas.microsoft.com/office/powerpoint/2010/main" val="44605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Europe suffers from economic havoc because of World War II and the US feared that the USSR would exploit these hardships to help spread Communism. George Marshall invites Europe to create a joint recovery plan that involved US assistance. Czechoslovakia forced to not participate by the USSR. Congress did not take proposal seriously until the Czech coup </a:t>
            </a:r>
            <a:r>
              <a:rPr lang="en-US" dirty="0" err="1"/>
              <a:t>d’etat</a:t>
            </a:r>
            <a:r>
              <a:rPr lang="en-US" dirty="0"/>
              <a:t>. The US would dedicate $12.5 billion over four years in 16 nations and most nations would end up exceeding prewar outputs. Communism would soon lose ground in France and Italy.</a:t>
            </a:r>
          </a:p>
        </p:txBody>
      </p:sp>
      <p:sp>
        <p:nvSpPr>
          <p:cNvPr id="4" name="Slide Number Placeholder 3"/>
          <p:cNvSpPr>
            <a:spLocks noGrp="1"/>
          </p:cNvSpPr>
          <p:nvPr>
            <p:ph type="sldNum" sz="quarter" idx="10"/>
          </p:nvPr>
        </p:nvSpPr>
        <p:spPr/>
        <p:txBody>
          <a:bodyPr/>
          <a:lstStyle/>
          <a:p>
            <a:fld id="{AC6F62D4-E15F-4782-AB17-CC8BBA352255}" type="slidenum">
              <a:rPr lang="en-US" smtClean="0"/>
              <a:t>8</a:t>
            </a:fld>
            <a:endParaRPr lang="en-US"/>
          </a:p>
        </p:txBody>
      </p:sp>
    </p:spTree>
    <p:extLst>
      <p:ext uri="{BB962C8B-B14F-4D97-AF65-F5344CB8AC3E}">
        <p14:creationId xmlns:p14="http://schemas.microsoft.com/office/powerpoint/2010/main" val="163304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Security Act of 1947 would form the Department of Defense, headed by the Secretary of Defense (Current Secretary Jim </a:t>
            </a:r>
            <a:r>
              <a:rPr lang="en-US" dirty="0" err="1"/>
              <a:t>Mattis</a:t>
            </a:r>
            <a:r>
              <a:rPr lang="en-US" dirty="0"/>
              <a:t>) and would be housed at the Pentagon. Additionally, Truman would also form the National Security Council (NSC) and the Central Intelligence Agency (CIA). He would also issue NSC Number 68 In response to the growth of Communism in China.</a:t>
            </a:r>
          </a:p>
        </p:txBody>
      </p:sp>
      <p:sp>
        <p:nvSpPr>
          <p:cNvPr id="4" name="Slide Number Placeholder 3"/>
          <p:cNvSpPr>
            <a:spLocks noGrp="1"/>
          </p:cNvSpPr>
          <p:nvPr>
            <p:ph type="sldNum" sz="quarter" idx="10"/>
          </p:nvPr>
        </p:nvSpPr>
        <p:spPr/>
        <p:txBody>
          <a:bodyPr/>
          <a:lstStyle/>
          <a:p>
            <a:fld id="{AC6F62D4-E15F-4782-AB17-CC8BBA352255}" type="slidenum">
              <a:rPr lang="en-US" smtClean="0"/>
              <a:t>9</a:t>
            </a:fld>
            <a:endParaRPr lang="en-US"/>
          </a:p>
        </p:txBody>
      </p:sp>
    </p:spTree>
    <p:extLst>
      <p:ext uri="{BB962C8B-B14F-4D97-AF65-F5344CB8AC3E}">
        <p14:creationId xmlns:p14="http://schemas.microsoft.com/office/powerpoint/2010/main" val="129327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ever peacetime military draft is implemented in 1948. The “Voice of America” broadcasts behind the Iron Curtain would begin with the goal of promoting democracy. Also, the Atomic Energy Commission would be created, giving civilian control over nuclear development and gives the president authority over atomic weapons.</a:t>
            </a:r>
          </a:p>
        </p:txBody>
      </p:sp>
      <p:sp>
        <p:nvSpPr>
          <p:cNvPr id="4" name="Slide Number Placeholder 3"/>
          <p:cNvSpPr>
            <a:spLocks noGrp="1"/>
          </p:cNvSpPr>
          <p:nvPr>
            <p:ph type="sldNum" sz="quarter" idx="10"/>
          </p:nvPr>
        </p:nvSpPr>
        <p:spPr/>
        <p:txBody>
          <a:bodyPr/>
          <a:lstStyle/>
          <a:p>
            <a:fld id="{AC6F62D4-E15F-4782-AB17-CC8BBA352255}" type="slidenum">
              <a:rPr lang="en-US" smtClean="0"/>
              <a:t>10</a:t>
            </a:fld>
            <a:endParaRPr lang="en-US"/>
          </a:p>
        </p:txBody>
      </p:sp>
    </p:spTree>
    <p:extLst>
      <p:ext uri="{BB962C8B-B14F-4D97-AF65-F5344CB8AC3E}">
        <p14:creationId xmlns:p14="http://schemas.microsoft.com/office/powerpoint/2010/main" val="335766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 Atlantic Treaty Organization, or NATO, is created in response to the Berlin Crisis in 1949. NATO would consist of many member nations including the US, France, Britain, Italy, Belgium, Netherlands, Luxembourg, Denmark, Norway, Portugal, Iceland, and Canada. Later, Turkey, Greece, and West Germany would join too. NATO stated that a threat to any NATO member would be met with force. In response, the USSR would form the Warsaw Pact which included all Eastern Bloc nations. </a:t>
            </a:r>
          </a:p>
        </p:txBody>
      </p:sp>
      <p:sp>
        <p:nvSpPr>
          <p:cNvPr id="4" name="Slide Number Placeholder 3"/>
          <p:cNvSpPr>
            <a:spLocks noGrp="1"/>
          </p:cNvSpPr>
          <p:nvPr>
            <p:ph type="sldNum" sz="quarter" idx="10"/>
          </p:nvPr>
        </p:nvSpPr>
        <p:spPr/>
        <p:txBody>
          <a:bodyPr/>
          <a:lstStyle/>
          <a:p>
            <a:fld id="{AC6F62D4-E15F-4782-AB17-CC8BBA352255}" type="slidenum">
              <a:rPr lang="en-US" smtClean="0"/>
              <a:t>11</a:t>
            </a:fld>
            <a:endParaRPr lang="en-US"/>
          </a:p>
        </p:txBody>
      </p:sp>
    </p:spTree>
    <p:extLst>
      <p:ext uri="{BB962C8B-B14F-4D97-AF65-F5344CB8AC3E}">
        <p14:creationId xmlns:p14="http://schemas.microsoft.com/office/powerpoint/2010/main" val="2949955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46A744-E997-47C8-90EF-8DB396C24070}"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181149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6A744-E997-47C8-90EF-8DB396C24070}"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162256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6A744-E997-47C8-90EF-8DB396C24070}"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313105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6A744-E997-47C8-90EF-8DB396C24070}"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82CC33E-7097-4224-AB36-CD01AECD760E}"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99345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6A744-E997-47C8-90EF-8DB396C24070}"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330751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6A744-E997-47C8-90EF-8DB396C24070}"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356236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6A744-E997-47C8-90EF-8DB396C24070}"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325214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6A744-E997-47C8-90EF-8DB396C24070}"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507186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046A744-E997-47C8-90EF-8DB396C24070}" type="datetimeFigureOut">
              <a:rPr lang="en-US" smtClean="0"/>
              <a:t>3/12/2018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82CC33E-7097-4224-AB36-CD01AECD760E}" type="slidenum">
              <a:rPr lang="en-US" smtClean="0"/>
              <a:t>‹#›</a:t>
            </a:fld>
            <a:endParaRPr lang="en-US"/>
          </a:p>
        </p:txBody>
      </p:sp>
    </p:spTree>
    <p:extLst>
      <p:ext uri="{BB962C8B-B14F-4D97-AF65-F5344CB8AC3E}">
        <p14:creationId xmlns:p14="http://schemas.microsoft.com/office/powerpoint/2010/main" val="396617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6A744-E997-47C8-90EF-8DB396C24070}"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326166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6A744-E997-47C8-90EF-8DB396C24070}"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178805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46A744-E997-47C8-90EF-8DB396C24070}"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354428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46A744-E997-47C8-90EF-8DB396C24070}"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95510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46A744-E997-47C8-90EF-8DB396C24070}"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298476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046A744-E997-47C8-90EF-8DB396C24070}"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78337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6A744-E997-47C8-90EF-8DB396C24070}"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179363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6A744-E997-47C8-90EF-8DB396C24070}"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C33E-7097-4224-AB36-CD01AECD760E}" type="slidenum">
              <a:rPr lang="en-US" smtClean="0"/>
              <a:t>‹#›</a:t>
            </a:fld>
            <a:endParaRPr lang="en-US"/>
          </a:p>
        </p:txBody>
      </p:sp>
    </p:spTree>
    <p:extLst>
      <p:ext uri="{BB962C8B-B14F-4D97-AF65-F5344CB8AC3E}">
        <p14:creationId xmlns:p14="http://schemas.microsoft.com/office/powerpoint/2010/main" val="265399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046A744-E997-47C8-90EF-8DB396C24070}" type="datetimeFigureOut">
              <a:rPr lang="en-US" smtClean="0"/>
              <a:t>3/12/2018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82CC33E-7097-4224-AB36-CD01AECD760E}" type="slidenum">
              <a:rPr lang="en-US" smtClean="0"/>
              <a:t>‹#›</a:t>
            </a:fld>
            <a:endParaRPr lang="en-US"/>
          </a:p>
        </p:txBody>
      </p:sp>
    </p:spTree>
    <p:extLst>
      <p:ext uri="{BB962C8B-B14F-4D97-AF65-F5344CB8AC3E}">
        <p14:creationId xmlns:p14="http://schemas.microsoft.com/office/powerpoint/2010/main" val="27291469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C8221A89-FE35-4C46-8874-69154D2A8C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lag&#10;&#10;Description generated with very high confidence">
            <a:extLst>
              <a:ext uri="{FF2B5EF4-FFF2-40B4-BE49-F238E27FC236}">
                <a16:creationId xmlns:a16="http://schemas.microsoft.com/office/drawing/2014/main" id="{8DF94140-E86A-4D63-825C-FEFF728AAF5E}"/>
              </a:ext>
            </a:extLst>
          </p:cNvPr>
          <p:cNvPicPr>
            <a:picLocks noChangeAspect="1"/>
          </p:cNvPicPr>
          <p:nvPr/>
        </p:nvPicPr>
        <p:blipFill rotWithShape="1">
          <a:blip r:embed="rId2">
            <a:duotone>
              <a:schemeClr val="bg2">
                <a:shade val="45000"/>
                <a:satMod val="135000"/>
              </a:schemeClr>
              <a:prstClr val="white"/>
            </a:duotone>
            <a:alphaModFix amt="41000"/>
            <a:extLst>
              <a:ext uri="{28A0092B-C50C-407E-A947-70E740481C1C}">
                <a14:useLocalDpi xmlns:a14="http://schemas.microsoft.com/office/drawing/2010/main" val="0"/>
              </a:ext>
            </a:extLst>
          </a:blip>
          <a:srcRect/>
          <a:stretch/>
        </p:blipFill>
        <p:spPr>
          <a:xfrm>
            <a:off x="-3176" y="10"/>
            <a:ext cx="12192000" cy="6857991"/>
          </a:xfrm>
          <a:prstGeom prst="rect">
            <a:avLst/>
          </a:prstGeom>
        </p:spPr>
      </p:pic>
      <p:sp>
        <p:nvSpPr>
          <p:cNvPr id="20" name="Rectangle 11">
            <a:extLst>
              <a:ext uri="{FF2B5EF4-FFF2-40B4-BE49-F238E27FC236}">
                <a16:creationId xmlns:a16="http://schemas.microsoft.com/office/drawing/2014/main" id="{259ACC7A-6809-44E9-A594-85696A6C2B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3">
            <a:extLst>
              <a:ext uri="{FF2B5EF4-FFF2-40B4-BE49-F238E27FC236}">
                <a16:creationId xmlns:a16="http://schemas.microsoft.com/office/drawing/2014/main" id="{79E62B6A-C5F9-4D52-9F66-8777358274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5">
            <a:extLst>
              <a:ext uri="{FF2B5EF4-FFF2-40B4-BE49-F238E27FC236}">
                <a16:creationId xmlns:a16="http://schemas.microsoft.com/office/drawing/2014/main" id="{95F95C49-E748-4D32-8417-22E5B6A6F5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AE10EC-5E3B-4FC0-B43F-1E44500096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B86A2C-757E-455B-BD36-EBCB54AA2337}"/>
              </a:ext>
            </a:extLst>
          </p:cNvPr>
          <p:cNvSpPr>
            <a:spLocks noGrp="1"/>
          </p:cNvSpPr>
          <p:nvPr>
            <p:ph type="ctrTitle"/>
          </p:nvPr>
        </p:nvSpPr>
        <p:spPr>
          <a:xfrm>
            <a:off x="680322" y="4402667"/>
            <a:ext cx="8133478" cy="940240"/>
          </a:xfrm>
        </p:spPr>
        <p:txBody>
          <a:bodyPr>
            <a:normAutofit/>
          </a:bodyPr>
          <a:lstStyle/>
          <a:p>
            <a:r>
              <a:rPr lang="en-US" sz="4400"/>
              <a:t>Cold War: Containment Policy</a:t>
            </a:r>
          </a:p>
        </p:txBody>
      </p:sp>
      <p:sp>
        <p:nvSpPr>
          <p:cNvPr id="3" name="Subtitle 2">
            <a:extLst>
              <a:ext uri="{FF2B5EF4-FFF2-40B4-BE49-F238E27FC236}">
                <a16:creationId xmlns:a16="http://schemas.microsoft.com/office/drawing/2014/main" id="{BFEC1D27-57A3-4F87-B6C7-C4B762373466}"/>
              </a:ext>
            </a:extLst>
          </p:cNvPr>
          <p:cNvSpPr>
            <a:spLocks noGrp="1"/>
          </p:cNvSpPr>
          <p:nvPr>
            <p:ph type="subTitle" idx="1"/>
          </p:nvPr>
        </p:nvSpPr>
        <p:spPr>
          <a:xfrm>
            <a:off x="680322" y="5342302"/>
            <a:ext cx="8133478" cy="406566"/>
          </a:xfrm>
        </p:spPr>
        <p:txBody>
          <a:bodyPr>
            <a:normAutofit/>
          </a:bodyPr>
          <a:lstStyle/>
          <a:p>
            <a:r>
              <a:rPr lang="en-US" sz="1800" dirty="0"/>
              <a:t>President Truman and the Cold War</a:t>
            </a:r>
          </a:p>
        </p:txBody>
      </p:sp>
    </p:spTree>
    <p:extLst>
      <p:ext uri="{BB962C8B-B14F-4D97-AF65-F5344CB8AC3E}">
        <p14:creationId xmlns:p14="http://schemas.microsoft.com/office/powerpoint/2010/main" val="1213078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4DB1-3075-461A-A173-AE8ACEBE5E8F}"/>
              </a:ext>
            </a:extLst>
          </p:cNvPr>
          <p:cNvSpPr>
            <a:spLocks noGrp="1"/>
          </p:cNvSpPr>
          <p:nvPr>
            <p:ph type="title"/>
          </p:nvPr>
        </p:nvSpPr>
        <p:spPr/>
        <p:txBody>
          <a:bodyPr/>
          <a:lstStyle/>
          <a:p>
            <a:r>
              <a:rPr lang="en-US" dirty="0"/>
              <a:t>US Government Reorganization and Rearmament</a:t>
            </a:r>
          </a:p>
        </p:txBody>
      </p:sp>
      <p:sp>
        <p:nvSpPr>
          <p:cNvPr id="3" name="Content Placeholder 2">
            <a:extLst>
              <a:ext uri="{FF2B5EF4-FFF2-40B4-BE49-F238E27FC236}">
                <a16:creationId xmlns:a16="http://schemas.microsoft.com/office/drawing/2014/main" id="{B12B116C-9047-48B6-9357-13D832DBA9F6}"/>
              </a:ext>
            </a:extLst>
          </p:cNvPr>
          <p:cNvSpPr>
            <a:spLocks noGrp="1"/>
          </p:cNvSpPr>
          <p:nvPr>
            <p:ph idx="1"/>
          </p:nvPr>
        </p:nvSpPr>
        <p:spPr/>
        <p:txBody>
          <a:bodyPr/>
          <a:lstStyle/>
          <a:p>
            <a:r>
              <a:rPr lang="en-US" dirty="0"/>
              <a:t>First ever peacetime military draft in 1948</a:t>
            </a:r>
          </a:p>
          <a:p>
            <a:r>
              <a:rPr lang="en-US" dirty="0"/>
              <a:t>“Voice of America” broadcasts behind the Iron Curtain</a:t>
            </a:r>
          </a:p>
          <a:p>
            <a:pPr lvl="1"/>
            <a:r>
              <a:rPr lang="en-US" dirty="0"/>
              <a:t>Goal: Promote Democracy</a:t>
            </a:r>
          </a:p>
          <a:p>
            <a:r>
              <a:rPr lang="en-US" dirty="0"/>
              <a:t>Atomic Energy Commission – Civilian control over nuclear development</a:t>
            </a:r>
          </a:p>
          <a:p>
            <a:pPr lvl="1"/>
            <a:r>
              <a:rPr lang="en-US" dirty="0"/>
              <a:t>POTUS has authority over atomic weapons</a:t>
            </a:r>
          </a:p>
        </p:txBody>
      </p:sp>
    </p:spTree>
    <p:extLst>
      <p:ext uri="{BB962C8B-B14F-4D97-AF65-F5344CB8AC3E}">
        <p14:creationId xmlns:p14="http://schemas.microsoft.com/office/powerpoint/2010/main" val="53717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10D2AE-07EF-436A-9755-AA8DF4B933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building&#10;&#10;Description generated with very high confidence">
            <a:extLst>
              <a:ext uri="{FF2B5EF4-FFF2-40B4-BE49-F238E27FC236}">
                <a16:creationId xmlns:a16="http://schemas.microsoft.com/office/drawing/2014/main" id="{6CACDD17-9043-46DF-882D-420365B79C1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F2D8AD5-434A-4C0E-9F5B-C1AFD645F3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descr="A close up of a logo&#10;&#10;Description generated with very high confidence">
            <a:extLst>
              <a:ext uri="{FF2B5EF4-FFF2-40B4-BE49-F238E27FC236}">
                <a16:creationId xmlns:a16="http://schemas.microsoft.com/office/drawing/2014/main" id="{E92B246D-47CC-40F8-8DE7-B65D409E945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5" name="Picture 4">
            <a:extLst>
              <a:ext uri="{FF2B5EF4-FFF2-40B4-BE49-F238E27FC236}">
                <a16:creationId xmlns:a16="http://schemas.microsoft.com/office/drawing/2014/main" id="{812D8427-8184-44A7-98B7-9A5BA722C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090" y="1050085"/>
            <a:ext cx="6303134" cy="4727350"/>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365CC3FD-B247-4BB1-B051-7EA84B72CF35}"/>
              </a:ext>
            </a:extLst>
          </p:cNvPr>
          <p:cNvSpPr>
            <a:spLocks noGrp="1"/>
          </p:cNvSpPr>
          <p:nvPr>
            <p:ph type="title"/>
          </p:nvPr>
        </p:nvSpPr>
        <p:spPr>
          <a:xfrm>
            <a:off x="680321" y="753228"/>
            <a:ext cx="4136123" cy="1080938"/>
          </a:xfrm>
        </p:spPr>
        <p:txBody>
          <a:bodyPr>
            <a:normAutofit/>
          </a:bodyPr>
          <a:lstStyle/>
          <a:p>
            <a:r>
              <a:rPr lang="en-US" sz="2400"/>
              <a:t>NATO</a:t>
            </a:r>
          </a:p>
        </p:txBody>
      </p:sp>
      <p:sp>
        <p:nvSpPr>
          <p:cNvPr id="3" name="Content Placeholder 2">
            <a:extLst>
              <a:ext uri="{FF2B5EF4-FFF2-40B4-BE49-F238E27FC236}">
                <a16:creationId xmlns:a16="http://schemas.microsoft.com/office/drawing/2014/main" id="{85ED88B5-65D2-444A-91D0-5A3C26A320C7}"/>
              </a:ext>
            </a:extLst>
          </p:cNvPr>
          <p:cNvSpPr>
            <a:spLocks noGrp="1"/>
          </p:cNvSpPr>
          <p:nvPr>
            <p:ph idx="1"/>
          </p:nvPr>
        </p:nvSpPr>
        <p:spPr>
          <a:xfrm>
            <a:off x="680321" y="2336873"/>
            <a:ext cx="4136123" cy="3599316"/>
          </a:xfrm>
        </p:spPr>
        <p:txBody>
          <a:bodyPr>
            <a:normAutofit/>
          </a:bodyPr>
          <a:lstStyle/>
          <a:p>
            <a:r>
              <a:rPr lang="en-US" sz="1500"/>
              <a:t>North Atlantic Treaty Organization – created in response to Berlin Crisis in 1949</a:t>
            </a:r>
          </a:p>
          <a:p>
            <a:pPr lvl="1"/>
            <a:r>
              <a:rPr lang="en-US" sz="1500"/>
              <a:t>US, France, Britain, Italy, Belgium, Netherlands, Luxembourg, Denmark, Norway, Portugal, Iceland, and Canada included and later Turkey, Greece, and West Germany</a:t>
            </a:r>
          </a:p>
          <a:p>
            <a:r>
              <a:rPr lang="en-US" sz="1500"/>
              <a:t>A threat to any NATO member would be met with force</a:t>
            </a:r>
          </a:p>
          <a:p>
            <a:r>
              <a:rPr lang="en-US" sz="1500"/>
              <a:t>USSR forms Warsaw Pact in response which included all Eastern Bloc nations</a:t>
            </a:r>
          </a:p>
        </p:txBody>
      </p:sp>
    </p:spTree>
    <p:extLst>
      <p:ext uri="{BB962C8B-B14F-4D97-AF65-F5344CB8AC3E}">
        <p14:creationId xmlns:p14="http://schemas.microsoft.com/office/powerpoint/2010/main" val="93834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building&#10;&#10;Description generated with very high confidence">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picture containing text, book&#10;&#10;Description generated with very high confidence">
            <a:extLst>
              <a:ext uri="{FF2B5EF4-FFF2-40B4-BE49-F238E27FC236}">
                <a16:creationId xmlns:a16="http://schemas.microsoft.com/office/drawing/2014/main" id="{609131FF-C4C4-4EF1-AA4F-8E9A0D70820B}"/>
              </a:ext>
            </a:extLst>
          </p:cNvPr>
          <p:cNvPicPr>
            <a:picLocks noChangeAspect="1"/>
          </p:cNvPicPr>
          <p:nvPr/>
        </p:nvPicPr>
        <p:blipFill rotWithShape="1">
          <a:blip r:embed="rId4">
            <a:extLst>
              <a:ext uri="{28A0092B-C50C-407E-A947-70E740481C1C}">
                <a14:useLocalDpi xmlns:a14="http://schemas.microsoft.com/office/drawing/2010/main" val="0"/>
              </a:ext>
            </a:extLst>
          </a:blip>
          <a:srcRect l="25810" r="2310" b="-1"/>
          <a:stretch/>
        </p:blipFill>
        <p:spPr>
          <a:xfrm>
            <a:off x="4636008" y="10"/>
            <a:ext cx="7552815" cy="6856310"/>
          </a:xfrm>
          <a:prstGeom prst="rect">
            <a:avLst/>
          </a:prstGeom>
          <a:ln>
            <a:noFill/>
          </a:ln>
          <a:effectLst/>
        </p:spPr>
      </p:pic>
      <p:sp>
        <p:nvSpPr>
          <p:cNvPr id="14" name="Rectangle 13">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descr="A close up of a logo&#10;&#10;Description generated with very high confidence">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76FB2F54-611B-4A80-B266-0574430F0176}"/>
              </a:ext>
            </a:extLst>
          </p:cNvPr>
          <p:cNvSpPr>
            <a:spLocks noGrp="1"/>
          </p:cNvSpPr>
          <p:nvPr>
            <p:ph type="title"/>
          </p:nvPr>
        </p:nvSpPr>
        <p:spPr>
          <a:xfrm>
            <a:off x="680322" y="753228"/>
            <a:ext cx="3679028" cy="1080938"/>
          </a:xfrm>
        </p:spPr>
        <p:txBody>
          <a:bodyPr>
            <a:normAutofit/>
          </a:bodyPr>
          <a:lstStyle/>
          <a:p>
            <a:r>
              <a:rPr lang="en-US" sz="3200"/>
              <a:t>Communist China</a:t>
            </a:r>
          </a:p>
        </p:txBody>
      </p:sp>
      <p:sp>
        <p:nvSpPr>
          <p:cNvPr id="3" name="Content Placeholder 2">
            <a:extLst>
              <a:ext uri="{FF2B5EF4-FFF2-40B4-BE49-F238E27FC236}">
                <a16:creationId xmlns:a16="http://schemas.microsoft.com/office/drawing/2014/main" id="{0A88A902-8F07-46A1-BB3B-695055992982}"/>
              </a:ext>
            </a:extLst>
          </p:cNvPr>
          <p:cNvSpPr>
            <a:spLocks noGrp="1"/>
          </p:cNvSpPr>
          <p:nvPr>
            <p:ph idx="1"/>
          </p:nvPr>
        </p:nvSpPr>
        <p:spPr>
          <a:xfrm>
            <a:off x="680322" y="2336873"/>
            <a:ext cx="3581635" cy="3599316"/>
          </a:xfrm>
        </p:spPr>
        <p:txBody>
          <a:bodyPr>
            <a:normAutofit/>
          </a:bodyPr>
          <a:lstStyle/>
          <a:p>
            <a:r>
              <a:rPr lang="en-US" sz="1600"/>
              <a:t>US supported Nationalist Jiang Jieshi (Chang Kai Shek) during WWII</a:t>
            </a:r>
          </a:p>
          <a:p>
            <a:r>
              <a:rPr lang="en-US" sz="1600"/>
              <a:t>Mao Zedong’s forces defeated last of Jiang’s forces in 1949</a:t>
            </a:r>
          </a:p>
          <a:p>
            <a:r>
              <a:rPr lang="en-US" sz="1600"/>
              <a:t>Nationalists fled to Taiwan</a:t>
            </a:r>
          </a:p>
          <a:p>
            <a:r>
              <a:rPr lang="en-US" sz="1600"/>
              <a:t>Loss of China viewed as a failure of US Containment Policy</a:t>
            </a:r>
          </a:p>
          <a:p>
            <a:r>
              <a:rPr lang="en-US" sz="1600"/>
              <a:t>25% of the world’s population was now Communist</a:t>
            </a:r>
          </a:p>
          <a:p>
            <a:pPr marL="0" indent="0">
              <a:buNone/>
            </a:pPr>
            <a:endParaRPr lang="en-US" sz="1600"/>
          </a:p>
        </p:txBody>
      </p:sp>
    </p:spTree>
    <p:extLst>
      <p:ext uri="{BB962C8B-B14F-4D97-AF65-F5344CB8AC3E}">
        <p14:creationId xmlns:p14="http://schemas.microsoft.com/office/powerpoint/2010/main" val="95076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980C-E543-41E7-B815-09C03625B052}"/>
              </a:ext>
            </a:extLst>
          </p:cNvPr>
          <p:cNvSpPr>
            <a:spLocks noGrp="1"/>
          </p:cNvSpPr>
          <p:nvPr>
            <p:ph type="title"/>
          </p:nvPr>
        </p:nvSpPr>
        <p:spPr/>
        <p:txBody>
          <a:bodyPr/>
          <a:lstStyle/>
          <a:p>
            <a:r>
              <a:rPr lang="en-US" dirty="0"/>
              <a:t>The Hydrogen Bomb</a:t>
            </a:r>
          </a:p>
        </p:txBody>
      </p:sp>
      <p:sp>
        <p:nvSpPr>
          <p:cNvPr id="3" name="Content Placeholder 2">
            <a:extLst>
              <a:ext uri="{FF2B5EF4-FFF2-40B4-BE49-F238E27FC236}">
                <a16:creationId xmlns:a16="http://schemas.microsoft.com/office/drawing/2014/main" id="{8269C8F4-C081-48EF-A820-0AE67983DE19}"/>
              </a:ext>
            </a:extLst>
          </p:cNvPr>
          <p:cNvSpPr>
            <a:spLocks noGrp="1"/>
          </p:cNvSpPr>
          <p:nvPr>
            <p:ph idx="1"/>
          </p:nvPr>
        </p:nvSpPr>
        <p:spPr/>
        <p:txBody>
          <a:bodyPr/>
          <a:lstStyle/>
          <a:p>
            <a:r>
              <a:rPr lang="en-US" dirty="0"/>
              <a:t>The United States explodes a hydrogen bomb in 1952</a:t>
            </a:r>
          </a:p>
          <a:p>
            <a:pPr lvl="1"/>
            <a:r>
              <a:rPr lang="en-US" dirty="0"/>
              <a:t>Many scientists felt that the H-Bomb had become an instrument of genocide</a:t>
            </a:r>
          </a:p>
          <a:p>
            <a:r>
              <a:rPr lang="en-US" dirty="0"/>
              <a:t>In 1953, Soviets successfully exploded an H-bomb and the Arms Race continued</a:t>
            </a:r>
          </a:p>
          <a:p>
            <a:r>
              <a:rPr lang="en-US" dirty="0"/>
              <a:t>The world now had two superpowers</a:t>
            </a:r>
          </a:p>
          <a:p>
            <a:r>
              <a:rPr lang="en-US" dirty="0"/>
              <a:t>Humankind had the ability in time to end civilization</a:t>
            </a:r>
          </a:p>
        </p:txBody>
      </p:sp>
    </p:spTree>
    <p:extLst>
      <p:ext uri="{BB962C8B-B14F-4D97-AF65-F5344CB8AC3E}">
        <p14:creationId xmlns:p14="http://schemas.microsoft.com/office/powerpoint/2010/main" val="321699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1" name="Rectangle 9">
            <a:extLst>
              <a:ext uri="{FF2B5EF4-FFF2-40B4-BE49-F238E27FC236}">
                <a16:creationId xmlns:a16="http://schemas.microsoft.com/office/drawing/2014/main" id="{C610D2AE-07EF-436A-9755-AA8DF4B933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1" descr="A close up of a building&#10;&#10;Description generated with very high confidence">
            <a:extLst>
              <a:ext uri="{FF2B5EF4-FFF2-40B4-BE49-F238E27FC236}">
                <a16:creationId xmlns:a16="http://schemas.microsoft.com/office/drawing/2014/main" id="{6CACDD17-9043-46DF-882D-420365B79C1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Rectangle 13">
            <a:extLst>
              <a:ext uri="{FF2B5EF4-FFF2-40B4-BE49-F238E27FC236}">
                <a16:creationId xmlns:a16="http://schemas.microsoft.com/office/drawing/2014/main" id="{CF2D8AD5-434A-4C0E-9F5B-C1AFD645F3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15" descr="A close up of a logo&#10;&#10;Description generated with very high confidence">
            <a:extLst>
              <a:ext uri="{FF2B5EF4-FFF2-40B4-BE49-F238E27FC236}">
                <a16:creationId xmlns:a16="http://schemas.microsoft.com/office/drawing/2014/main" id="{E92B246D-47CC-40F8-8DE7-B65D409E945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5" name="Picture 4" descr="A sign on the side of a road&#10;&#10;Description generated with very high confidence">
            <a:extLst>
              <a:ext uri="{FF2B5EF4-FFF2-40B4-BE49-F238E27FC236}">
                <a16:creationId xmlns:a16="http://schemas.microsoft.com/office/drawing/2014/main" id="{2462E134-6409-450C-BF91-0CD552B624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090" y="979174"/>
            <a:ext cx="6303134" cy="4869171"/>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28386E94-F052-48ED-BA69-0CBE7C8BB94D}"/>
              </a:ext>
            </a:extLst>
          </p:cNvPr>
          <p:cNvSpPr>
            <a:spLocks noGrp="1"/>
          </p:cNvSpPr>
          <p:nvPr>
            <p:ph type="title"/>
          </p:nvPr>
        </p:nvSpPr>
        <p:spPr>
          <a:xfrm>
            <a:off x="680321" y="753228"/>
            <a:ext cx="4136123" cy="1080938"/>
          </a:xfrm>
        </p:spPr>
        <p:txBody>
          <a:bodyPr>
            <a:normAutofit/>
          </a:bodyPr>
          <a:lstStyle/>
          <a:p>
            <a:r>
              <a:rPr lang="en-US" sz="2400"/>
              <a:t>Korean War</a:t>
            </a:r>
          </a:p>
        </p:txBody>
      </p:sp>
      <p:sp>
        <p:nvSpPr>
          <p:cNvPr id="3" name="Content Placeholder 2">
            <a:extLst>
              <a:ext uri="{FF2B5EF4-FFF2-40B4-BE49-F238E27FC236}">
                <a16:creationId xmlns:a16="http://schemas.microsoft.com/office/drawing/2014/main" id="{467C4C48-B3B7-4485-9A18-2081BFADDC10}"/>
              </a:ext>
            </a:extLst>
          </p:cNvPr>
          <p:cNvSpPr>
            <a:spLocks noGrp="1"/>
          </p:cNvSpPr>
          <p:nvPr>
            <p:ph idx="1"/>
          </p:nvPr>
        </p:nvSpPr>
        <p:spPr>
          <a:xfrm>
            <a:off x="680321" y="2336873"/>
            <a:ext cx="4136123" cy="3599316"/>
          </a:xfrm>
        </p:spPr>
        <p:txBody>
          <a:bodyPr>
            <a:normAutofit/>
          </a:bodyPr>
          <a:lstStyle/>
          <a:p>
            <a:r>
              <a:rPr lang="en-US" sz="1700" dirty="0"/>
              <a:t>Background</a:t>
            </a:r>
          </a:p>
          <a:p>
            <a:pPr lvl="1"/>
            <a:r>
              <a:rPr lang="en-US" sz="1700" dirty="0"/>
              <a:t>Russia occupied north </a:t>
            </a:r>
          </a:p>
          <a:p>
            <a:pPr lvl="1"/>
            <a:r>
              <a:rPr lang="en-US" sz="1700" dirty="0"/>
              <a:t>US occupied south</a:t>
            </a:r>
          </a:p>
          <a:p>
            <a:pPr lvl="1"/>
            <a:r>
              <a:rPr lang="en-US" sz="1700" dirty="0"/>
              <a:t>Dean Acheson: Korea outside US perimeter in Pacific. US forces reduced.</a:t>
            </a:r>
          </a:p>
          <a:p>
            <a:pPr lvl="1"/>
            <a:r>
              <a:rPr lang="en-US" sz="1700" dirty="0"/>
              <a:t>In 1950, the North Korean army with Soviet-made tanks invaded South Korea an took nearly all of the country</a:t>
            </a:r>
          </a:p>
        </p:txBody>
      </p:sp>
    </p:spTree>
    <p:extLst>
      <p:ext uri="{BB962C8B-B14F-4D97-AF65-F5344CB8AC3E}">
        <p14:creationId xmlns:p14="http://schemas.microsoft.com/office/powerpoint/2010/main" val="313617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5FF6-BE16-4DF8-9310-58243580FE34}"/>
              </a:ext>
            </a:extLst>
          </p:cNvPr>
          <p:cNvSpPr>
            <a:spLocks noGrp="1"/>
          </p:cNvSpPr>
          <p:nvPr>
            <p:ph type="title"/>
          </p:nvPr>
        </p:nvSpPr>
        <p:spPr/>
        <p:txBody>
          <a:bodyPr/>
          <a:lstStyle/>
          <a:p>
            <a:r>
              <a:rPr lang="en-US" dirty="0"/>
              <a:t>Korean War (continued)</a:t>
            </a:r>
          </a:p>
        </p:txBody>
      </p:sp>
      <p:sp>
        <p:nvSpPr>
          <p:cNvPr id="3" name="Content Placeholder 2">
            <a:extLst>
              <a:ext uri="{FF2B5EF4-FFF2-40B4-BE49-F238E27FC236}">
                <a16:creationId xmlns:a16="http://schemas.microsoft.com/office/drawing/2014/main" id="{D0C342AB-86DE-41EC-B457-5BEBDAA4338E}"/>
              </a:ext>
            </a:extLst>
          </p:cNvPr>
          <p:cNvSpPr>
            <a:spLocks noGrp="1"/>
          </p:cNvSpPr>
          <p:nvPr>
            <p:ph idx="1"/>
          </p:nvPr>
        </p:nvSpPr>
        <p:spPr/>
        <p:txBody>
          <a:bodyPr/>
          <a:lstStyle/>
          <a:p>
            <a:r>
              <a:rPr lang="en-US" dirty="0"/>
              <a:t>Truman invokes NSC-68</a:t>
            </a:r>
          </a:p>
          <a:p>
            <a:pPr lvl="1"/>
            <a:r>
              <a:rPr lang="en-US" dirty="0"/>
              <a:t>4x defense spending and creation of massive military</a:t>
            </a:r>
          </a:p>
          <a:p>
            <a:r>
              <a:rPr lang="en-US" dirty="0"/>
              <a:t>UN Security Council (Russia absent) voted 9-0 to provide military aid to South Korea</a:t>
            </a:r>
          </a:p>
          <a:p>
            <a:r>
              <a:rPr lang="en-US" dirty="0"/>
              <a:t>General MacArthur directed a surprise amphibious landing at Inchon behind Korean lines</a:t>
            </a:r>
          </a:p>
        </p:txBody>
      </p:sp>
    </p:spTree>
    <p:extLst>
      <p:ext uri="{BB962C8B-B14F-4D97-AF65-F5344CB8AC3E}">
        <p14:creationId xmlns:p14="http://schemas.microsoft.com/office/powerpoint/2010/main" val="82151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ECB4-0D28-4A9C-867F-3BA90B23E7CC}"/>
              </a:ext>
            </a:extLst>
          </p:cNvPr>
          <p:cNvSpPr>
            <a:spLocks noGrp="1"/>
          </p:cNvSpPr>
          <p:nvPr>
            <p:ph type="title"/>
          </p:nvPr>
        </p:nvSpPr>
        <p:spPr/>
        <p:txBody>
          <a:bodyPr/>
          <a:lstStyle/>
          <a:p>
            <a:r>
              <a:rPr lang="en-US" dirty="0"/>
              <a:t>Korean War (continued)</a:t>
            </a:r>
          </a:p>
        </p:txBody>
      </p:sp>
      <p:sp>
        <p:nvSpPr>
          <p:cNvPr id="3" name="Content Placeholder 2">
            <a:extLst>
              <a:ext uri="{FF2B5EF4-FFF2-40B4-BE49-F238E27FC236}">
                <a16:creationId xmlns:a16="http://schemas.microsoft.com/office/drawing/2014/main" id="{434FEC1A-871B-4E1C-AA51-01F965B9326B}"/>
              </a:ext>
            </a:extLst>
          </p:cNvPr>
          <p:cNvSpPr>
            <a:spLocks noGrp="1"/>
          </p:cNvSpPr>
          <p:nvPr>
            <p:ph idx="1"/>
          </p:nvPr>
        </p:nvSpPr>
        <p:spPr/>
        <p:txBody>
          <a:bodyPr>
            <a:normAutofit fontScale="92500" lnSpcReduction="20000"/>
          </a:bodyPr>
          <a:lstStyle/>
          <a:p>
            <a:r>
              <a:rPr lang="en-US" dirty="0"/>
              <a:t>November: 300k Chinese soldiers cross Yalu River; UN troops retreat across 38</a:t>
            </a:r>
            <a:r>
              <a:rPr lang="en-US" baseline="30000" dirty="0"/>
              <a:t>th</a:t>
            </a:r>
            <a:r>
              <a:rPr lang="en-US" dirty="0"/>
              <a:t> parallel</a:t>
            </a:r>
          </a:p>
          <a:p>
            <a:r>
              <a:rPr lang="en-US" dirty="0"/>
              <a:t>Truman fires MacArthur wanted a limited war</a:t>
            </a:r>
          </a:p>
          <a:p>
            <a:pPr lvl="1"/>
            <a:r>
              <a:rPr lang="en-US" dirty="0"/>
              <a:t>US would seek specific objectives rather than total victory</a:t>
            </a:r>
          </a:p>
          <a:p>
            <a:pPr lvl="1"/>
            <a:r>
              <a:rPr lang="en-US" dirty="0"/>
              <a:t>No nuclear weapons</a:t>
            </a:r>
          </a:p>
          <a:p>
            <a:pPr lvl="1"/>
            <a:r>
              <a:rPr lang="en-US" dirty="0"/>
              <a:t>Original objective reemerged to restore the border between the North and South at 39</a:t>
            </a:r>
            <a:r>
              <a:rPr lang="en-US" baseline="30000" dirty="0"/>
              <a:t>th</a:t>
            </a:r>
            <a:r>
              <a:rPr lang="en-US" dirty="0"/>
              <a:t> parallel</a:t>
            </a:r>
          </a:p>
          <a:p>
            <a:pPr lvl="1"/>
            <a:r>
              <a:rPr lang="en-US" dirty="0"/>
              <a:t>Invasion of China might mean Soviet retaliation in Europe or Asia</a:t>
            </a:r>
          </a:p>
          <a:p>
            <a:pPr lvl="1"/>
            <a:r>
              <a:rPr lang="en-US" dirty="0"/>
              <a:t>Decision might have averted a world war</a:t>
            </a:r>
          </a:p>
          <a:p>
            <a:pPr lvl="1"/>
            <a:r>
              <a:rPr lang="en-US" dirty="0"/>
              <a:t>MacArthur was against limited war: “No substitute for victory”</a:t>
            </a:r>
          </a:p>
          <a:p>
            <a:r>
              <a:rPr lang="en-US" dirty="0"/>
              <a:t>Significance: Civilian control of the US military was reaffirmed; the president was the commander-in-chief</a:t>
            </a:r>
          </a:p>
          <a:p>
            <a:endParaRPr lang="en-US" dirty="0"/>
          </a:p>
          <a:p>
            <a:endParaRPr lang="en-US" dirty="0"/>
          </a:p>
        </p:txBody>
      </p:sp>
    </p:spTree>
    <p:extLst>
      <p:ext uri="{BB962C8B-B14F-4D97-AF65-F5344CB8AC3E}">
        <p14:creationId xmlns:p14="http://schemas.microsoft.com/office/powerpoint/2010/main" val="191410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D454-56B1-48FE-9540-201851640000}"/>
              </a:ext>
            </a:extLst>
          </p:cNvPr>
          <p:cNvSpPr>
            <a:spLocks noGrp="1"/>
          </p:cNvSpPr>
          <p:nvPr>
            <p:ph type="title"/>
          </p:nvPr>
        </p:nvSpPr>
        <p:spPr/>
        <p:txBody>
          <a:bodyPr/>
          <a:lstStyle/>
          <a:p>
            <a:r>
              <a:rPr lang="en-US" dirty="0"/>
              <a:t>Results of the Korean War</a:t>
            </a:r>
          </a:p>
        </p:txBody>
      </p:sp>
      <p:sp>
        <p:nvSpPr>
          <p:cNvPr id="3" name="Content Placeholder 2">
            <a:extLst>
              <a:ext uri="{FF2B5EF4-FFF2-40B4-BE49-F238E27FC236}">
                <a16:creationId xmlns:a16="http://schemas.microsoft.com/office/drawing/2014/main" id="{17974147-E4FD-42DD-8CD4-3527CB3EFA00}"/>
              </a:ext>
            </a:extLst>
          </p:cNvPr>
          <p:cNvSpPr>
            <a:spLocks noGrp="1"/>
          </p:cNvSpPr>
          <p:nvPr>
            <p:ph idx="1"/>
          </p:nvPr>
        </p:nvSpPr>
        <p:spPr/>
        <p:txBody>
          <a:bodyPr/>
          <a:lstStyle/>
          <a:p>
            <a:r>
              <a:rPr lang="en-US" dirty="0"/>
              <a:t>54,000 US soldiers and 3,000 UN soldiers dead; 103,000 UN soldiers wounded; 2 million civilians dead (mostly in South Korea); over 1.5 million dead Chinese and North Korean soldiers</a:t>
            </a:r>
          </a:p>
          <a:p>
            <a:r>
              <a:rPr lang="en-US" dirty="0"/>
              <a:t>The UN repelled North Korea’s attack on South Korea</a:t>
            </a:r>
          </a:p>
          <a:p>
            <a:r>
              <a:rPr lang="en-US" dirty="0"/>
              <a:t>The US successfully enforced its containment policy</a:t>
            </a:r>
          </a:p>
          <a:p>
            <a:endParaRPr lang="en-US" dirty="0"/>
          </a:p>
        </p:txBody>
      </p:sp>
    </p:spTree>
    <p:extLst>
      <p:ext uri="{BB962C8B-B14F-4D97-AF65-F5344CB8AC3E}">
        <p14:creationId xmlns:p14="http://schemas.microsoft.com/office/powerpoint/2010/main" val="349204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E3A4A-3CF9-40E3-935F-0C7941C910BB}"/>
              </a:ext>
            </a:extLst>
          </p:cNvPr>
          <p:cNvSpPr>
            <a:spLocks noGrp="1"/>
          </p:cNvSpPr>
          <p:nvPr>
            <p:ph type="title"/>
          </p:nvPr>
        </p:nvSpPr>
        <p:spPr/>
        <p:txBody>
          <a:bodyPr/>
          <a:lstStyle/>
          <a:p>
            <a:r>
              <a:rPr lang="en-US" dirty="0"/>
              <a:t>The 2</a:t>
            </a:r>
            <a:r>
              <a:rPr lang="en-US" baseline="30000" dirty="0"/>
              <a:t>nd</a:t>
            </a:r>
            <a:r>
              <a:rPr lang="en-US" dirty="0"/>
              <a:t> Red Scare</a:t>
            </a:r>
          </a:p>
        </p:txBody>
      </p:sp>
      <p:sp>
        <p:nvSpPr>
          <p:cNvPr id="5" name="Text Placeholder 4">
            <a:extLst>
              <a:ext uri="{FF2B5EF4-FFF2-40B4-BE49-F238E27FC236}">
                <a16:creationId xmlns:a16="http://schemas.microsoft.com/office/drawing/2014/main" id="{0ADE94F3-2D1E-480E-B220-DD11A1B89A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1338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ECAD23-900F-4F1B-A441-6A68749F88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building&#10;&#10;Description generated with very high confidence">
            <a:extLst>
              <a:ext uri="{FF2B5EF4-FFF2-40B4-BE49-F238E27FC236}">
                <a16:creationId xmlns:a16="http://schemas.microsoft.com/office/drawing/2014/main" id="{57943801-CAEC-4F98-9332-2A4D9128463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8A233090-6C39-4F59-8A0F-86F011A7EE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4DCAA0-4BF1-4FB9-97BA-D6BA630419A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descr="A close up of a logo&#10;&#10;Description generated with very high confidence">
            <a:extLst>
              <a:ext uri="{FF2B5EF4-FFF2-40B4-BE49-F238E27FC236}">
                <a16:creationId xmlns:a16="http://schemas.microsoft.com/office/drawing/2014/main" id="{9BC2FEA5-B399-458A-8393-E06CE40DB89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pic>
        <p:nvPicPr>
          <p:cNvPr id="3" name="Picture 2" descr="A close up of a sign&#10;&#10;Description generated with very high confidence">
            <a:extLst>
              <a:ext uri="{FF2B5EF4-FFF2-40B4-BE49-F238E27FC236}">
                <a16:creationId xmlns:a16="http://schemas.microsoft.com/office/drawing/2014/main" id="{46DB0ABA-CC6D-46D6-B0F6-D0CBBFB50D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7091" y="1265181"/>
            <a:ext cx="3358478" cy="4327638"/>
          </a:xfrm>
          <a:prstGeom prst="rect">
            <a:avLst/>
          </a:prstGeom>
          <a:ln>
            <a:noFill/>
          </a:ln>
          <a:effectLst>
            <a:outerShdw blurRad="76200" dist="63500" dir="5040000" algn="tl" rotWithShape="0">
              <a:srgbClr val="000000">
                <a:alpha val="41000"/>
              </a:srgbClr>
            </a:outerShdw>
          </a:effectLst>
        </p:spPr>
      </p:pic>
      <p:sp>
        <p:nvSpPr>
          <p:cNvPr id="4" name="Title 3">
            <a:extLst>
              <a:ext uri="{FF2B5EF4-FFF2-40B4-BE49-F238E27FC236}">
                <a16:creationId xmlns:a16="http://schemas.microsoft.com/office/drawing/2014/main" id="{D3A4BB9B-C531-4F95-8836-5940C1759953}"/>
              </a:ext>
            </a:extLst>
          </p:cNvPr>
          <p:cNvSpPr>
            <a:spLocks noGrp="1"/>
          </p:cNvSpPr>
          <p:nvPr>
            <p:ph type="title"/>
          </p:nvPr>
        </p:nvSpPr>
        <p:spPr>
          <a:xfrm>
            <a:off x="680321" y="753228"/>
            <a:ext cx="7087552" cy="1080938"/>
          </a:xfrm>
        </p:spPr>
        <p:txBody>
          <a:bodyPr>
            <a:normAutofit/>
          </a:bodyPr>
          <a:lstStyle/>
          <a:p>
            <a:r>
              <a:rPr lang="en-US" dirty="0"/>
              <a:t>The Red Scare</a:t>
            </a:r>
          </a:p>
        </p:txBody>
      </p:sp>
      <p:sp>
        <p:nvSpPr>
          <p:cNvPr id="5" name="Content Placeholder 4">
            <a:extLst>
              <a:ext uri="{FF2B5EF4-FFF2-40B4-BE49-F238E27FC236}">
                <a16:creationId xmlns:a16="http://schemas.microsoft.com/office/drawing/2014/main" id="{9C065322-CDC3-4623-8B32-DDAAB81DEC8F}"/>
              </a:ext>
            </a:extLst>
          </p:cNvPr>
          <p:cNvSpPr>
            <a:spLocks noGrp="1"/>
          </p:cNvSpPr>
          <p:nvPr>
            <p:ph idx="1"/>
          </p:nvPr>
        </p:nvSpPr>
        <p:spPr>
          <a:xfrm>
            <a:off x="680321" y="2336873"/>
            <a:ext cx="6423211" cy="3599316"/>
          </a:xfrm>
        </p:spPr>
        <p:txBody>
          <a:bodyPr>
            <a:normAutofit/>
          </a:bodyPr>
          <a:lstStyle/>
          <a:p>
            <a:r>
              <a:rPr lang="en-US" sz="1400" dirty="0"/>
              <a:t>American fears of communism and its sympathizers</a:t>
            </a:r>
          </a:p>
          <a:p>
            <a:pPr lvl="1"/>
            <a:r>
              <a:rPr lang="en-US" sz="1400" dirty="0"/>
              <a:t>Communism at home: fear of spies</a:t>
            </a:r>
          </a:p>
          <a:p>
            <a:pPr lvl="1"/>
            <a:r>
              <a:rPr lang="en-US" sz="1400" dirty="0"/>
              <a:t>Spread of Communism around the</a:t>
            </a:r>
          </a:p>
          <a:p>
            <a:pPr lvl="1"/>
            <a:r>
              <a:rPr lang="en-US" sz="1400" dirty="0"/>
              <a:t>Fear of Nuclear War </a:t>
            </a:r>
          </a:p>
          <a:p>
            <a:pPr lvl="1"/>
            <a:r>
              <a:rPr lang="en-US" sz="1400" dirty="0"/>
              <a:t>Fear of another depression</a:t>
            </a:r>
          </a:p>
          <a:p>
            <a:pPr lvl="1"/>
            <a:r>
              <a:rPr lang="en-US" sz="1400" dirty="0"/>
              <a:t>Demagogue politicians used fear for gain, such as McCarthy</a:t>
            </a:r>
          </a:p>
          <a:p>
            <a:pPr lvl="1"/>
            <a:r>
              <a:rPr lang="en-US" sz="1400" dirty="0"/>
              <a:t>American culture reflected these fears with movies</a:t>
            </a:r>
          </a:p>
          <a:p>
            <a:pPr lvl="2"/>
            <a:r>
              <a:rPr lang="en-US" sz="1400" dirty="0"/>
              <a:t>Invasion of the Body Snatcher, The Blob, Them</a:t>
            </a:r>
          </a:p>
          <a:p>
            <a:pPr lvl="1"/>
            <a:r>
              <a:rPr lang="en-US" sz="1400" dirty="0"/>
              <a:t>2</a:t>
            </a:r>
            <a:r>
              <a:rPr lang="en-US" sz="1400" baseline="30000" dirty="0"/>
              <a:t>nd</a:t>
            </a:r>
            <a:r>
              <a:rPr lang="en-US" sz="1400" dirty="0"/>
              <a:t> Red Scare (first occurred after WW1 in 1919-1920 under Wilson)</a:t>
            </a:r>
          </a:p>
        </p:txBody>
      </p:sp>
    </p:spTree>
    <p:extLst>
      <p:ext uri="{BB962C8B-B14F-4D97-AF65-F5344CB8AC3E}">
        <p14:creationId xmlns:p14="http://schemas.microsoft.com/office/powerpoint/2010/main" val="286271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2404-3A07-4A21-B1A9-051686A906F2}"/>
              </a:ext>
            </a:extLst>
          </p:cNvPr>
          <p:cNvSpPr>
            <a:spLocks noGrp="1"/>
          </p:cNvSpPr>
          <p:nvPr>
            <p:ph type="title"/>
          </p:nvPr>
        </p:nvSpPr>
        <p:spPr/>
        <p:txBody>
          <a:bodyPr/>
          <a:lstStyle/>
          <a:p>
            <a:r>
              <a:rPr lang="en-US" dirty="0"/>
              <a:t>Roots of the Cold War</a:t>
            </a:r>
          </a:p>
        </p:txBody>
      </p:sp>
      <p:sp>
        <p:nvSpPr>
          <p:cNvPr id="3" name="Content Placeholder 2">
            <a:extLst>
              <a:ext uri="{FF2B5EF4-FFF2-40B4-BE49-F238E27FC236}">
                <a16:creationId xmlns:a16="http://schemas.microsoft.com/office/drawing/2014/main" id="{2E22ADD2-E930-4DC4-9DAD-CAF8E8DD54CE}"/>
              </a:ext>
            </a:extLst>
          </p:cNvPr>
          <p:cNvSpPr>
            <a:spLocks noGrp="1"/>
          </p:cNvSpPr>
          <p:nvPr>
            <p:ph idx="1"/>
          </p:nvPr>
        </p:nvSpPr>
        <p:spPr/>
        <p:txBody>
          <a:bodyPr>
            <a:normAutofit/>
          </a:bodyPr>
          <a:lstStyle/>
          <a:p>
            <a:r>
              <a:rPr lang="en-US" dirty="0"/>
              <a:t>United States Point of View	</a:t>
            </a:r>
          </a:p>
          <a:p>
            <a:pPr lvl="1"/>
            <a:r>
              <a:rPr lang="en-US" dirty="0"/>
              <a:t>Stalin Spheres of Influence</a:t>
            </a:r>
          </a:p>
          <a:p>
            <a:pPr lvl="2"/>
            <a:r>
              <a:rPr lang="en-US" dirty="0"/>
              <a:t>Yalta Conference: Stalin pledged to allow democracy but broke promise</a:t>
            </a:r>
          </a:p>
          <a:p>
            <a:pPr lvl="2"/>
            <a:r>
              <a:rPr lang="en-US" dirty="0"/>
              <a:t>USSR and Allies held portions of Germany</a:t>
            </a:r>
          </a:p>
          <a:p>
            <a:pPr lvl="1"/>
            <a:r>
              <a:rPr lang="en-US" dirty="0"/>
              <a:t>US wanted to spread democracy worldwide</a:t>
            </a:r>
          </a:p>
          <a:p>
            <a:pPr lvl="1"/>
            <a:r>
              <a:rPr lang="en-US" dirty="0"/>
              <a:t>Churchill’s Iron Curtain speech </a:t>
            </a:r>
          </a:p>
          <a:p>
            <a:pPr lvl="2"/>
            <a:r>
              <a:rPr lang="en-US" dirty="0"/>
              <a:t>Warned Americans of Soviet expansion </a:t>
            </a:r>
          </a:p>
        </p:txBody>
      </p:sp>
    </p:spTree>
    <p:extLst>
      <p:ext uri="{BB962C8B-B14F-4D97-AF65-F5344CB8AC3E}">
        <p14:creationId xmlns:p14="http://schemas.microsoft.com/office/powerpoint/2010/main" val="9473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704E-5F34-46C2-BB21-5115716B7EA1}"/>
              </a:ext>
            </a:extLst>
          </p:cNvPr>
          <p:cNvSpPr>
            <a:spLocks noGrp="1"/>
          </p:cNvSpPr>
          <p:nvPr>
            <p:ph type="title"/>
          </p:nvPr>
        </p:nvSpPr>
        <p:spPr/>
        <p:txBody>
          <a:bodyPr/>
          <a:lstStyle/>
          <a:p>
            <a:r>
              <a:rPr lang="en-US" dirty="0"/>
              <a:t>Smith Act of 1940</a:t>
            </a:r>
          </a:p>
        </p:txBody>
      </p:sp>
      <p:sp>
        <p:nvSpPr>
          <p:cNvPr id="3" name="Content Placeholder 2">
            <a:extLst>
              <a:ext uri="{FF2B5EF4-FFF2-40B4-BE49-F238E27FC236}">
                <a16:creationId xmlns:a16="http://schemas.microsoft.com/office/drawing/2014/main" id="{A595E8BC-18E9-4516-8E69-71F19BA74D17}"/>
              </a:ext>
            </a:extLst>
          </p:cNvPr>
          <p:cNvSpPr>
            <a:spLocks noGrp="1"/>
          </p:cNvSpPr>
          <p:nvPr>
            <p:ph idx="1"/>
          </p:nvPr>
        </p:nvSpPr>
        <p:spPr/>
        <p:txBody>
          <a:bodyPr/>
          <a:lstStyle/>
          <a:p>
            <a:r>
              <a:rPr lang="en-US" dirty="0"/>
              <a:t>Advocating for the overthrow of the government made illegal</a:t>
            </a:r>
          </a:p>
          <a:p>
            <a:r>
              <a:rPr lang="en-US" dirty="0"/>
              <a:t>Immigrants who belonged to such organizations could be deported</a:t>
            </a:r>
          </a:p>
          <a:p>
            <a:r>
              <a:rPr lang="en-US" dirty="0"/>
              <a:t>The Truman administration used the law to jail leaders of the American Communist Party</a:t>
            </a:r>
          </a:p>
          <a:p>
            <a:pPr lvl="1"/>
            <a:r>
              <a:rPr lang="en-US" dirty="0"/>
              <a:t>11 Communists were brought to trial in New York in 1949 and sent to prison</a:t>
            </a:r>
          </a:p>
        </p:txBody>
      </p:sp>
    </p:spTree>
    <p:extLst>
      <p:ext uri="{BB962C8B-B14F-4D97-AF65-F5344CB8AC3E}">
        <p14:creationId xmlns:p14="http://schemas.microsoft.com/office/powerpoint/2010/main" val="156989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BF7-19FD-4B8C-AF6F-A2AD0D423748}"/>
              </a:ext>
            </a:extLst>
          </p:cNvPr>
          <p:cNvSpPr>
            <a:spLocks noGrp="1"/>
          </p:cNvSpPr>
          <p:nvPr>
            <p:ph type="title"/>
          </p:nvPr>
        </p:nvSpPr>
        <p:spPr/>
        <p:txBody>
          <a:bodyPr/>
          <a:lstStyle/>
          <a:p>
            <a:r>
              <a:rPr lang="en-US" dirty="0"/>
              <a:t>House Un-American Activities Committee (HUAC) and Alger Hiss</a:t>
            </a:r>
          </a:p>
        </p:txBody>
      </p:sp>
      <p:sp>
        <p:nvSpPr>
          <p:cNvPr id="3" name="Content Placeholder 2">
            <a:extLst>
              <a:ext uri="{FF2B5EF4-FFF2-40B4-BE49-F238E27FC236}">
                <a16:creationId xmlns:a16="http://schemas.microsoft.com/office/drawing/2014/main" id="{26A2E5D5-7761-4D17-971E-5D961A4C89B5}"/>
              </a:ext>
            </a:extLst>
          </p:cNvPr>
          <p:cNvSpPr>
            <a:spLocks noGrp="1"/>
          </p:cNvSpPr>
          <p:nvPr>
            <p:ph idx="1"/>
          </p:nvPr>
        </p:nvSpPr>
        <p:spPr/>
        <p:txBody>
          <a:bodyPr>
            <a:normAutofit fontScale="92500" lnSpcReduction="10000"/>
          </a:bodyPr>
          <a:lstStyle/>
          <a:p>
            <a:r>
              <a:rPr lang="en-US" dirty="0"/>
              <a:t>HUAC was created in 1945 to root out communism in the US</a:t>
            </a:r>
          </a:p>
          <a:p>
            <a:pPr lvl="1"/>
            <a:r>
              <a:rPr lang="en-US" dirty="0"/>
              <a:t>Committee was sensationalistic, going after public figures in Hollywood</a:t>
            </a:r>
          </a:p>
          <a:p>
            <a:pPr lvl="1"/>
            <a:r>
              <a:rPr lang="en-US" dirty="0"/>
              <a:t>Liberals and members of the New Deal were targeted</a:t>
            </a:r>
          </a:p>
          <a:p>
            <a:pPr lvl="1"/>
            <a:r>
              <a:rPr lang="en-US" dirty="0"/>
              <a:t>The Senate counterpart to HUAC was also active in anti-communist investigations</a:t>
            </a:r>
          </a:p>
          <a:p>
            <a:r>
              <a:rPr lang="en-US" dirty="0"/>
              <a:t>Richard Nixon led the movement to indict Alger Hiss, a distinguished member of the “eastern establishment”</a:t>
            </a:r>
          </a:p>
          <a:p>
            <a:r>
              <a:rPr lang="en-US" dirty="0"/>
              <a:t>Hiss denied being a Communist supporter in the 1930s but was convicted of perjury in 1950</a:t>
            </a:r>
          </a:p>
          <a:p>
            <a:r>
              <a:rPr lang="en-US" dirty="0"/>
              <a:t>Nixon gained national prominence; he was elected vice president 5 years later</a:t>
            </a:r>
          </a:p>
        </p:txBody>
      </p:sp>
    </p:spTree>
    <p:extLst>
      <p:ext uri="{BB962C8B-B14F-4D97-AF65-F5344CB8AC3E}">
        <p14:creationId xmlns:p14="http://schemas.microsoft.com/office/powerpoint/2010/main" val="150982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DACE-6FF1-4967-84F4-D1333164EC9C}"/>
              </a:ext>
            </a:extLst>
          </p:cNvPr>
          <p:cNvSpPr>
            <a:spLocks noGrp="1"/>
          </p:cNvSpPr>
          <p:nvPr>
            <p:ph type="title"/>
          </p:nvPr>
        </p:nvSpPr>
        <p:spPr/>
        <p:txBody>
          <a:bodyPr/>
          <a:lstStyle/>
          <a:p>
            <a:r>
              <a:rPr lang="en-US" dirty="0"/>
              <a:t>Truman’s Loyalty Program</a:t>
            </a:r>
          </a:p>
        </p:txBody>
      </p:sp>
      <p:sp>
        <p:nvSpPr>
          <p:cNvPr id="3" name="Content Placeholder 2">
            <a:extLst>
              <a:ext uri="{FF2B5EF4-FFF2-40B4-BE49-F238E27FC236}">
                <a16:creationId xmlns:a16="http://schemas.microsoft.com/office/drawing/2014/main" id="{81D4EE3B-C090-49E9-A905-63B9A971DAC9}"/>
              </a:ext>
            </a:extLst>
          </p:cNvPr>
          <p:cNvSpPr>
            <a:spLocks noGrp="1"/>
          </p:cNvSpPr>
          <p:nvPr>
            <p:ph idx="1"/>
          </p:nvPr>
        </p:nvSpPr>
        <p:spPr/>
        <p:txBody>
          <a:bodyPr>
            <a:normAutofit fontScale="92500" lnSpcReduction="10000"/>
          </a:bodyPr>
          <a:lstStyle/>
          <a:p>
            <a:r>
              <a:rPr lang="en-US" dirty="0"/>
              <a:t>Truman countered the committee with anti-communist plans of his own</a:t>
            </a:r>
          </a:p>
          <a:p>
            <a:pPr lvl="1"/>
            <a:r>
              <a:rPr lang="en-US" dirty="0"/>
              <a:t>The AG identified 90 “disloyal” organizations</a:t>
            </a:r>
          </a:p>
          <a:p>
            <a:pPr lvl="1"/>
            <a:r>
              <a:rPr lang="en-US" dirty="0"/>
              <a:t>Truman gave the FBI approval and resources to go after suspected “reds”</a:t>
            </a:r>
          </a:p>
          <a:p>
            <a:r>
              <a:rPr lang="en-US" dirty="0"/>
              <a:t>The Loyalty Review Board investigated more than 3 million federal employees</a:t>
            </a:r>
          </a:p>
          <a:p>
            <a:r>
              <a:rPr lang="en-US" dirty="0"/>
              <a:t>Loyalty oaths were increasingly demanded of employees, especially teachers</a:t>
            </a:r>
          </a:p>
          <a:p>
            <a:r>
              <a:rPr lang="en-US" dirty="0"/>
              <a:t>Many people believed their civil liberties were being suppressed</a:t>
            </a:r>
          </a:p>
          <a:p>
            <a:r>
              <a:rPr lang="en-US" dirty="0"/>
              <a:t>Government employees were forbidden to</a:t>
            </a:r>
          </a:p>
          <a:p>
            <a:pPr lvl="1"/>
            <a:r>
              <a:rPr lang="en-US" dirty="0"/>
              <a:t>Criticize US foreign policy, Advocate equal rights for women, Own books on socialism, and attend foreign films</a:t>
            </a:r>
          </a:p>
        </p:txBody>
      </p:sp>
    </p:spTree>
    <p:extLst>
      <p:ext uri="{BB962C8B-B14F-4D97-AF65-F5344CB8AC3E}">
        <p14:creationId xmlns:p14="http://schemas.microsoft.com/office/powerpoint/2010/main" val="2206699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EA52-AC2C-4996-935E-D46BB2A8777C}"/>
              </a:ext>
            </a:extLst>
          </p:cNvPr>
          <p:cNvSpPr>
            <a:spLocks noGrp="1"/>
          </p:cNvSpPr>
          <p:nvPr>
            <p:ph type="title"/>
          </p:nvPr>
        </p:nvSpPr>
        <p:spPr/>
        <p:txBody>
          <a:bodyPr/>
          <a:lstStyle/>
          <a:p>
            <a:r>
              <a:rPr lang="en-US" dirty="0"/>
              <a:t>McCarran Internal Security Bill of 1950</a:t>
            </a:r>
          </a:p>
        </p:txBody>
      </p:sp>
      <p:sp>
        <p:nvSpPr>
          <p:cNvPr id="3" name="Content Placeholder 2">
            <a:extLst>
              <a:ext uri="{FF2B5EF4-FFF2-40B4-BE49-F238E27FC236}">
                <a16:creationId xmlns:a16="http://schemas.microsoft.com/office/drawing/2014/main" id="{E83937B9-C34D-4755-9164-B0A60AD26C2A}"/>
              </a:ext>
            </a:extLst>
          </p:cNvPr>
          <p:cNvSpPr>
            <a:spLocks noGrp="1"/>
          </p:cNvSpPr>
          <p:nvPr>
            <p:ph idx="1"/>
          </p:nvPr>
        </p:nvSpPr>
        <p:spPr/>
        <p:txBody>
          <a:bodyPr/>
          <a:lstStyle/>
          <a:p>
            <a:r>
              <a:rPr lang="en-US" dirty="0"/>
              <a:t>Required communist-front organizations to register with the attorney general and prevented their members from defense work and travel abroad</a:t>
            </a:r>
          </a:p>
          <a:p>
            <a:r>
              <a:rPr lang="en-US" dirty="0"/>
              <a:t>Truman vetoed bill which authorized the president to arrest and detain suspicious persons during an “internal security emergency”</a:t>
            </a:r>
          </a:p>
          <a:p>
            <a:pPr lvl="1"/>
            <a:r>
              <a:rPr lang="en-US" dirty="0"/>
              <a:t>Many felt that this bill was a step towards a police state</a:t>
            </a:r>
          </a:p>
          <a:p>
            <a:pPr lvl="1"/>
            <a:r>
              <a:rPr lang="en-US" dirty="0"/>
              <a:t>Congress overrode Truman’s veto</a:t>
            </a:r>
          </a:p>
        </p:txBody>
      </p:sp>
    </p:spTree>
    <p:extLst>
      <p:ext uri="{BB962C8B-B14F-4D97-AF65-F5344CB8AC3E}">
        <p14:creationId xmlns:p14="http://schemas.microsoft.com/office/powerpoint/2010/main" val="3430597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black and white photo of a person&#10;&#10;Description generated with high confidence">
            <a:extLst>
              <a:ext uri="{FF2B5EF4-FFF2-40B4-BE49-F238E27FC236}">
                <a16:creationId xmlns:a16="http://schemas.microsoft.com/office/drawing/2014/main" id="{BF6A045C-4008-4A8B-B002-6E895C4A3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5" y="2550014"/>
            <a:ext cx="5639886" cy="3172435"/>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2EBBD16E-3030-4B37-8DD6-6D0C8AF789EE}"/>
              </a:ext>
            </a:extLst>
          </p:cNvPr>
          <p:cNvSpPr>
            <a:spLocks noGrp="1"/>
          </p:cNvSpPr>
          <p:nvPr>
            <p:ph type="title"/>
          </p:nvPr>
        </p:nvSpPr>
        <p:spPr>
          <a:xfrm>
            <a:off x="680321" y="753228"/>
            <a:ext cx="9613861" cy="1080938"/>
          </a:xfrm>
        </p:spPr>
        <p:txBody>
          <a:bodyPr>
            <a:normAutofit/>
          </a:bodyPr>
          <a:lstStyle/>
          <a:p>
            <a:r>
              <a:rPr lang="en-US"/>
              <a:t>The Rosenbergs, 1954</a:t>
            </a:r>
            <a:endParaRPr lang="en-US" dirty="0"/>
          </a:p>
        </p:txBody>
      </p:sp>
      <p:sp>
        <p:nvSpPr>
          <p:cNvPr id="3" name="Content Placeholder 2">
            <a:extLst>
              <a:ext uri="{FF2B5EF4-FFF2-40B4-BE49-F238E27FC236}">
                <a16:creationId xmlns:a16="http://schemas.microsoft.com/office/drawing/2014/main" id="{26430E43-0236-446B-84CC-21053FE8806B}"/>
              </a:ext>
            </a:extLst>
          </p:cNvPr>
          <p:cNvSpPr>
            <a:spLocks noGrp="1"/>
          </p:cNvSpPr>
          <p:nvPr>
            <p:ph idx="1"/>
          </p:nvPr>
        </p:nvSpPr>
        <p:spPr>
          <a:xfrm>
            <a:off x="680322" y="2336873"/>
            <a:ext cx="3489341" cy="3599316"/>
          </a:xfrm>
        </p:spPr>
        <p:txBody>
          <a:bodyPr>
            <a:normAutofit/>
          </a:bodyPr>
          <a:lstStyle/>
          <a:p>
            <a:r>
              <a:rPr lang="en-US" sz="1800" dirty="0"/>
              <a:t>Julius and Ethel Rosenberg were convicted and executed for giving atomic bomb secrets to the Soviets</a:t>
            </a:r>
          </a:p>
          <a:p>
            <a:r>
              <a:rPr lang="en-US" sz="1800" dirty="0"/>
              <a:t>Both were avowed communists</a:t>
            </a:r>
          </a:p>
          <a:p>
            <a:r>
              <a:rPr lang="en-US" sz="1800" dirty="0"/>
              <a:t>Americans were horrified that an American couple had sold out their country</a:t>
            </a:r>
          </a:p>
        </p:txBody>
      </p:sp>
    </p:spTree>
    <p:extLst>
      <p:ext uri="{BB962C8B-B14F-4D97-AF65-F5344CB8AC3E}">
        <p14:creationId xmlns:p14="http://schemas.microsoft.com/office/powerpoint/2010/main" val="2574803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B9A8-D7FA-4A0E-BC2E-C183E3C7579D}"/>
              </a:ext>
            </a:extLst>
          </p:cNvPr>
          <p:cNvSpPr>
            <a:spLocks noGrp="1"/>
          </p:cNvSpPr>
          <p:nvPr>
            <p:ph type="title"/>
          </p:nvPr>
        </p:nvSpPr>
        <p:spPr/>
        <p:txBody>
          <a:bodyPr/>
          <a:lstStyle/>
          <a:p>
            <a:r>
              <a:rPr lang="en-US" dirty="0"/>
              <a:t>Blacklisting</a:t>
            </a:r>
          </a:p>
        </p:txBody>
      </p:sp>
      <p:sp>
        <p:nvSpPr>
          <p:cNvPr id="3" name="Content Placeholder 2">
            <a:extLst>
              <a:ext uri="{FF2B5EF4-FFF2-40B4-BE49-F238E27FC236}">
                <a16:creationId xmlns:a16="http://schemas.microsoft.com/office/drawing/2014/main" id="{9A7DB524-2571-4CD8-BFB7-EDA6C8DE1A3B}"/>
              </a:ext>
            </a:extLst>
          </p:cNvPr>
          <p:cNvSpPr>
            <a:spLocks noGrp="1"/>
          </p:cNvSpPr>
          <p:nvPr>
            <p:ph idx="1"/>
          </p:nvPr>
        </p:nvSpPr>
        <p:spPr/>
        <p:txBody>
          <a:bodyPr/>
          <a:lstStyle/>
          <a:p>
            <a:r>
              <a:rPr lang="en-US" dirty="0"/>
              <a:t>Many actors, writers, and directors had dabbled with the Communist Party in the 1930s when it was considered fashionable</a:t>
            </a:r>
          </a:p>
          <a:p>
            <a:r>
              <a:rPr lang="en-US" dirty="0"/>
              <a:t>10 of these movie industry people, the “Hollywood Ten” refused to testify and decided to go to prison rather than testifying to the HUAC, claiming protection from the Constitution</a:t>
            </a:r>
          </a:p>
          <a:p>
            <a:r>
              <a:rPr lang="en-US" dirty="0"/>
              <a:t>The industry responded by denying work to 250 actors, writers, and directors</a:t>
            </a:r>
          </a:p>
        </p:txBody>
      </p:sp>
    </p:spTree>
    <p:extLst>
      <p:ext uri="{BB962C8B-B14F-4D97-AF65-F5344CB8AC3E}">
        <p14:creationId xmlns:p14="http://schemas.microsoft.com/office/powerpoint/2010/main" val="4245859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building&#10;&#10;Description generated with very high confidence">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person wearing a suit and tie&#10;&#10;Description generated with very high confidence">
            <a:extLst>
              <a:ext uri="{FF2B5EF4-FFF2-40B4-BE49-F238E27FC236}">
                <a16:creationId xmlns:a16="http://schemas.microsoft.com/office/drawing/2014/main" id="{E9DC376B-3F3A-400B-8BC2-975D75F66D06}"/>
              </a:ext>
            </a:extLst>
          </p:cNvPr>
          <p:cNvPicPr>
            <a:picLocks noChangeAspect="1"/>
          </p:cNvPicPr>
          <p:nvPr/>
        </p:nvPicPr>
        <p:blipFill rotWithShape="1">
          <a:blip r:embed="rId4">
            <a:extLst>
              <a:ext uri="{28A0092B-C50C-407E-A947-70E740481C1C}">
                <a14:useLocalDpi xmlns:a14="http://schemas.microsoft.com/office/drawing/2010/main" val="0"/>
              </a:ext>
            </a:extLst>
          </a:blip>
          <a:srcRect r="1" b="5869"/>
          <a:stretch/>
        </p:blipFill>
        <p:spPr>
          <a:xfrm>
            <a:off x="6096000" y="10"/>
            <a:ext cx="6092823" cy="6856310"/>
          </a:xfrm>
          <a:prstGeom prst="rect">
            <a:avLst/>
          </a:prstGeom>
          <a:ln>
            <a:noFill/>
          </a:ln>
          <a:effectLst/>
        </p:spPr>
      </p:pic>
      <p:sp>
        <p:nvSpPr>
          <p:cNvPr id="14" name="Rectangle 13">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descr="A close up of a logo&#10;&#10;Description generated with very high confidence">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17C7F9FA-7E73-46B0-8C0B-4EE8AACBCEA0}"/>
              </a:ext>
            </a:extLst>
          </p:cNvPr>
          <p:cNvSpPr>
            <a:spLocks noGrp="1"/>
          </p:cNvSpPr>
          <p:nvPr>
            <p:ph type="title"/>
          </p:nvPr>
        </p:nvSpPr>
        <p:spPr>
          <a:xfrm>
            <a:off x="680321" y="753228"/>
            <a:ext cx="5041629" cy="1080938"/>
          </a:xfrm>
        </p:spPr>
        <p:txBody>
          <a:bodyPr>
            <a:normAutofit/>
          </a:bodyPr>
          <a:lstStyle/>
          <a:p>
            <a:r>
              <a:rPr lang="en-US" dirty="0"/>
              <a:t>McCarthyism</a:t>
            </a:r>
          </a:p>
        </p:txBody>
      </p:sp>
      <p:sp>
        <p:nvSpPr>
          <p:cNvPr id="3" name="Content Placeholder 2">
            <a:extLst>
              <a:ext uri="{FF2B5EF4-FFF2-40B4-BE49-F238E27FC236}">
                <a16:creationId xmlns:a16="http://schemas.microsoft.com/office/drawing/2014/main" id="{11BAC4F3-BCC3-4F31-A66D-23858535B3B5}"/>
              </a:ext>
            </a:extLst>
          </p:cNvPr>
          <p:cNvSpPr>
            <a:spLocks noGrp="1"/>
          </p:cNvSpPr>
          <p:nvPr>
            <p:ph idx="1"/>
          </p:nvPr>
        </p:nvSpPr>
        <p:spPr>
          <a:xfrm>
            <a:off x="680322" y="2336873"/>
            <a:ext cx="5041628" cy="3599316"/>
          </a:xfrm>
        </p:spPr>
        <p:txBody>
          <a:bodyPr>
            <a:normAutofit/>
          </a:bodyPr>
          <a:lstStyle/>
          <a:p>
            <a:r>
              <a:rPr lang="en-US" sz="2000"/>
              <a:t>Senator Joseph R. McCarthy (Wisconsin Republican) became America’s most notorious demagogue by playing on American’s fears of communism</a:t>
            </a:r>
          </a:p>
          <a:p>
            <a:r>
              <a:rPr lang="en-US" sz="2000"/>
              <a:t>Asserted that 200 unknown communists were in the State Department</a:t>
            </a:r>
          </a:p>
          <a:p>
            <a:endParaRPr lang="en-US" sz="2000"/>
          </a:p>
        </p:txBody>
      </p:sp>
    </p:spTree>
    <p:extLst>
      <p:ext uri="{BB962C8B-B14F-4D97-AF65-F5344CB8AC3E}">
        <p14:creationId xmlns:p14="http://schemas.microsoft.com/office/powerpoint/2010/main" val="3503241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96F4-DBCF-49BC-92B2-853136A702FD}"/>
              </a:ext>
            </a:extLst>
          </p:cNvPr>
          <p:cNvSpPr>
            <a:spLocks noGrp="1"/>
          </p:cNvSpPr>
          <p:nvPr>
            <p:ph type="title"/>
          </p:nvPr>
        </p:nvSpPr>
        <p:spPr/>
        <p:txBody>
          <a:bodyPr/>
          <a:lstStyle/>
          <a:p>
            <a:r>
              <a:rPr lang="en-US" dirty="0"/>
              <a:t>McCarthy’s Accusations</a:t>
            </a:r>
          </a:p>
        </p:txBody>
      </p:sp>
      <p:sp>
        <p:nvSpPr>
          <p:cNvPr id="3" name="Content Placeholder 2">
            <a:extLst>
              <a:ext uri="{FF2B5EF4-FFF2-40B4-BE49-F238E27FC236}">
                <a16:creationId xmlns:a16="http://schemas.microsoft.com/office/drawing/2014/main" id="{016BE66D-60A9-48D2-9248-771C956FA9A3}"/>
              </a:ext>
            </a:extLst>
          </p:cNvPr>
          <p:cNvSpPr>
            <a:spLocks noGrp="1"/>
          </p:cNvSpPr>
          <p:nvPr>
            <p:ph idx="1"/>
          </p:nvPr>
        </p:nvSpPr>
        <p:spPr/>
        <p:txBody>
          <a:bodyPr/>
          <a:lstStyle/>
          <a:p>
            <a:r>
              <a:rPr lang="en-US" dirty="0"/>
              <a:t>He made sweeping accusations, employed guilt by association and used documents out of context (doctored photos and documents)</a:t>
            </a:r>
          </a:p>
          <a:p>
            <a:r>
              <a:rPr lang="en-US" dirty="0"/>
              <a:t>Public was convinced he was looking out for National Security</a:t>
            </a:r>
          </a:p>
          <a:p>
            <a:r>
              <a:rPr lang="en-US" dirty="0"/>
              <a:t>Was unable to substantiate his claims but ruined many government officials anyways</a:t>
            </a:r>
          </a:p>
          <a:p>
            <a:r>
              <a:rPr lang="en-US" dirty="0"/>
              <a:t>Almost no one was safe from accusations</a:t>
            </a:r>
          </a:p>
          <a:p>
            <a:r>
              <a:rPr lang="en-US" dirty="0"/>
              <a:t>Supporters tended to be Republican and blue-collar</a:t>
            </a:r>
          </a:p>
        </p:txBody>
      </p:sp>
    </p:spTree>
    <p:extLst>
      <p:ext uri="{BB962C8B-B14F-4D97-AF65-F5344CB8AC3E}">
        <p14:creationId xmlns:p14="http://schemas.microsoft.com/office/powerpoint/2010/main" val="107812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B844-1AA8-4CAA-862D-585DEE3E49C2}"/>
              </a:ext>
            </a:extLst>
          </p:cNvPr>
          <p:cNvSpPr>
            <a:spLocks noGrp="1"/>
          </p:cNvSpPr>
          <p:nvPr>
            <p:ph type="title"/>
          </p:nvPr>
        </p:nvSpPr>
        <p:spPr/>
        <p:txBody>
          <a:bodyPr/>
          <a:lstStyle/>
          <a:p>
            <a:r>
              <a:rPr lang="en-US" dirty="0"/>
              <a:t>McCarthy’s Accusations (continued)</a:t>
            </a:r>
          </a:p>
        </p:txBody>
      </p:sp>
      <p:sp>
        <p:nvSpPr>
          <p:cNvPr id="3" name="Content Placeholder 2">
            <a:extLst>
              <a:ext uri="{FF2B5EF4-FFF2-40B4-BE49-F238E27FC236}">
                <a16:creationId xmlns:a16="http://schemas.microsoft.com/office/drawing/2014/main" id="{68C5831A-0555-43F2-86E8-E4F2FA9437A4}"/>
              </a:ext>
            </a:extLst>
          </p:cNvPr>
          <p:cNvSpPr>
            <a:spLocks noGrp="1"/>
          </p:cNvSpPr>
          <p:nvPr>
            <p:ph idx="1"/>
          </p:nvPr>
        </p:nvSpPr>
        <p:spPr/>
        <p:txBody>
          <a:bodyPr/>
          <a:lstStyle/>
          <a:p>
            <a:r>
              <a:rPr lang="en-US" dirty="0"/>
              <a:t>Claimed the Democratic Party was guilty of 20 years of treason</a:t>
            </a:r>
          </a:p>
          <a:p>
            <a:r>
              <a:rPr lang="en-US" dirty="0"/>
              <a:t>Wanted Truman impeached for being soft on communism</a:t>
            </a:r>
          </a:p>
          <a:p>
            <a:pPr lvl="1"/>
            <a:r>
              <a:rPr lang="en-US" dirty="0"/>
              <a:t>Despite Truman Doctrine, Marshall Plan, NATO, Berlin Airlift, and Korean War</a:t>
            </a:r>
          </a:p>
          <a:p>
            <a:r>
              <a:rPr lang="en-US" dirty="0"/>
              <a:t>Claimed Secretary of State George Marshall was an instrument of a Soviet conspiracy</a:t>
            </a:r>
          </a:p>
          <a:p>
            <a:r>
              <a:rPr lang="en-US" dirty="0"/>
              <a:t>Hinted that Eisenhower was soft on communism</a:t>
            </a:r>
          </a:p>
          <a:p>
            <a:r>
              <a:rPr lang="en-US" dirty="0"/>
              <a:t>Slandered people and would publicly claim they were “gay as well as communist”</a:t>
            </a:r>
          </a:p>
        </p:txBody>
      </p:sp>
    </p:spTree>
    <p:extLst>
      <p:ext uri="{BB962C8B-B14F-4D97-AF65-F5344CB8AC3E}">
        <p14:creationId xmlns:p14="http://schemas.microsoft.com/office/powerpoint/2010/main" val="3263213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CA31-6579-4E23-9976-BF04296DB1FA}"/>
              </a:ext>
            </a:extLst>
          </p:cNvPr>
          <p:cNvSpPr>
            <a:spLocks noGrp="1"/>
          </p:cNvSpPr>
          <p:nvPr>
            <p:ph type="title"/>
          </p:nvPr>
        </p:nvSpPr>
        <p:spPr/>
        <p:txBody>
          <a:bodyPr/>
          <a:lstStyle/>
          <a:p>
            <a:r>
              <a:rPr lang="en-US" dirty="0"/>
              <a:t>McCarthyism</a:t>
            </a:r>
          </a:p>
        </p:txBody>
      </p:sp>
      <p:sp>
        <p:nvSpPr>
          <p:cNvPr id="3" name="Content Placeholder 2">
            <a:extLst>
              <a:ext uri="{FF2B5EF4-FFF2-40B4-BE49-F238E27FC236}">
                <a16:creationId xmlns:a16="http://schemas.microsoft.com/office/drawing/2014/main" id="{41AFE7BC-1497-4F15-98D8-E2824665A4BF}"/>
              </a:ext>
            </a:extLst>
          </p:cNvPr>
          <p:cNvSpPr>
            <a:spLocks noGrp="1"/>
          </p:cNvSpPr>
          <p:nvPr>
            <p:ph idx="1"/>
          </p:nvPr>
        </p:nvSpPr>
        <p:spPr/>
        <p:txBody>
          <a:bodyPr/>
          <a:lstStyle/>
          <a:p>
            <a:r>
              <a:rPr lang="en-US" dirty="0"/>
              <a:t>McCarthy’s Senate hearing created an atmosphere of conformity and fear</a:t>
            </a:r>
          </a:p>
          <a:p>
            <a:r>
              <a:rPr lang="en-US" dirty="0"/>
              <a:t>Presidents Truman and Eisenhower despised McCarthy but did little to oppose him</a:t>
            </a:r>
          </a:p>
          <a:p>
            <a:r>
              <a:rPr lang="en-US" dirty="0"/>
              <a:t>McCarthy lost support when he went after the Army</a:t>
            </a:r>
          </a:p>
          <a:p>
            <a:r>
              <a:rPr lang="en-US" dirty="0"/>
              <a:t>Arthur Miller’s </a:t>
            </a:r>
            <a:r>
              <a:rPr lang="en-US" i="1" dirty="0"/>
              <a:t>The Crucible</a:t>
            </a:r>
            <a:r>
              <a:rPr lang="en-US" dirty="0"/>
              <a:t> was used as a metaphor for McCarthyism</a:t>
            </a:r>
          </a:p>
        </p:txBody>
      </p:sp>
    </p:spTree>
    <p:extLst>
      <p:ext uri="{BB962C8B-B14F-4D97-AF65-F5344CB8AC3E}">
        <p14:creationId xmlns:p14="http://schemas.microsoft.com/office/powerpoint/2010/main" val="333870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458B-C2E9-4918-A8A2-56C4E533F472}"/>
              </a:ext>
            </a:extLst>
          </p:cNvPr>
          <p:cNvSpPr>
            <a:spLocks noGrp="1"/>
          </p:cNvSpPr>
          <p:nvPr>
            <p:ph type="title"/>
          </p:nvPr>
        </p:nvSpPr>
        <p:spPr/>
        <p:txBody>
          <a:bodyPr/>
          <a:lstStyle/>
          <a:p>
            <a:r>
              <a:rPr lang="en-US" dirty="0"/>
              <a:t>Roots of the Cold War</a:t>
            </a:r>
          </a:p>
        </p:txBody>
      </p:sp>
      <p:sp>
        <p:nvSpPr>
          <p:cNvPr id="3" name="Content Placeholder 2">
            <a:extLst>
              <a:ext uri="{FF2B5EF4-FFF2-40B4-BE49-F238E27FC236}">
                <a16:creationId xmlns:a16="http://schemas.microsoft.com/office/drawing/2014/main" id="{B11AD856-1627-4765-A872-3516776EBA73}"/>
              </a:ext>
            </a:extLst>
          </p:cNvPr>
          <p:cNvSpPr>
            <a:spLocks noGrp="1"/>
          </p:cNvSpPr>
          <p:nvPr>
            <p:ph idx="1"/>
          </p:nvPr>
        </p:nvSpPr>
        <p:spPr/>
        <p:txBody>
          <a:bodyPr>
            <a:normAutofit/>
          </a:bodyPr>
          <a:lstStyle/>
          <a:p>
            <a:r>
              <a:rPr lang="en-US" dirty="0"/>
              <a:t>Soviet Point of View</a:t>
            </a:r>
          </a:p>
          <a:p>
            <a:pPr lvl="1"/>
            <a:r>
              <a:rPr lang="en-US" dirty="0"/>
              <a:t>US did not open second front in Europe until 1944</a:t>
            </a:r>
          </a:p>
          <a:p>
            <a:pPr lvl="1"/>
            <a:r>
              <a:rPr lang="en-US" dirty="0"/>
              <a:t>USSR left out of Manhattan Project </a:t>
            </a:r>
          </a:p>
          <a:p>
            <a:pPr lvl="1"/>
            <a:r>
              <a:rPr lang="en-US" dirty="0"/>
              <a:t>US terminated lend-lease programs</a:t>
            </a:r>
          </a:p>
          <a:p>
            <a:pPr lvl="1"/>
            <a:r>
              <a:rPr lang="en-US" dirty="0"/>
              <a:t>The Soviets wanted a security guarantee for the Soviet western border, especially Poland</a:t>
            </a:r>
          </a:p>
          <a:p>
            <a:pPr lvl="2"/>
            <a:r>
              <a:rPr lang="en-US" dirty="0"/>
              <a:t>The USSR had been twice attacked by Germany in 20</a:t>
            </a:r>
            <a:r>
              <a:rPr lang="en-US" baseline="30000" dirty="0"/>
              <a:t>th</a:t>
            </a:r>
            <a:r>
              <a:rPr lang="en-US" dirty="0"/>
              <a:t> century and Eastern Europe would become a buffer zone for the USSR</a:t>
            </a:r>
          </a:p>
          <a:p>
            <a:pPr lvl="1"/>
            <a:r>
              <a:rPr lang="en-US" dirty="0"/>
              <a:t>The Soviets sought to rebuild their war-ravaged economy using eastern Europe’s industrial equipment and raw materials</a:t>
            </a:r>
          </a:p>
        </p:txBody>
      </p:sp>
    </p:spTree>
    <p:extLst>
      <p:ext uri="{BB962C8B-B14F-4D97-AF65-F5344CB8AC3E}">
        <p14:creationId xmlns:p14="http://schemas.microsoft.com/office/powerpoint/2010/main" val="156152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building&#10;&#10;Description generated with very high confidence">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close up of a map&#10;&#10;Description generated with high confidence">
            <a:extLst>
              <a:ext uri="{FF2B5EF4-FFF2-40B4-BE49-F238E27FC236}">
                <a16:creationId xmlns:a16="http://schemas.microsoft.com/office/drawing/2014/main" id="{D3240613-BC0F-4A0D-88D8-E9B1E52D0F5A}"/>
              </a:ext>
            </a:extLst>
          </p:cNvPr>
          <p:cNvPicPr>
            <a:picLocks noChangeAspect="1"/>
          </p:cNvPicPr>
          <p:nvPr/>
        </p:nvPicPr>
        <p:blipFill rotWithShape="1">
          <a:blip r:embed="rId4">
            <a:extLst>
              <a:ext uri="{28A0092B-C50C-407E-A947-70E740481C1C}">
                <a14:useLocalDpi xmlns:a14="http://schemas.microsoft.com/office/drawing/2010/main" val="0"/>
              </a:ext>
            </a:extLst>
          </a:blip>
          <a:srcRect t="2442" r="-1" b="2514"/>
          <a:stretch/>
        </p:blipFill>
        <p:spPr>
          <a:xfrm>
            <a:off x="6096000" y="10"/>
            <a:ext cx="6092823" cy="6856310"/>
          </a:xfrm>
          <a:prstGeom prst="rect">
            <a:avLst/>
          </a:prstGeom>
          <a:ln>
            <a:noFill/>
          </a:ln>
          <a:effectLst/>
        </p:spPr>
      </p:pic>
      <p:sp>
        <p:nvSpPr>
          <p:cNvPr id="14" name="Rectangle 13">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descr="A close up of a logo&#10;&#10;Description generated with very high confidence">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C95F0933-8939-4847-951A-C2B8C57E8106}"/>
              </a:ext>
            </a:extLst>
          </p:cNvPr>
          <p:cNvSpPr>
            <a:spLocks noGrp="1"/>
          </p:cNvSpPr>
          <p:nvPr>
            <p:ph type="title"/>
          </p:nvPr>
        </p:nvSpPr>
        <p:spPr>
          <a:xfrm>
            <a:off x="680321" y="753228"/>
            <a:ext cx="5041629" cy="1080938"/>
          </a:xfrm>
        </p:spPr>
        <p:txBody>
          <a:bodyPr>
            <a:normAutofit/>
          </a:bodyPr>
          <a:lstStyle/>
          <a:p>
            <a:r>
              <a:rPr lang="en-US" dirty="0"/>
              <a:t>Partitioning</a:t>
            </a:r>
          </a:p>
        </p:txBody>
      </p:sp>
      <p:sp>
        <p:nvSpPr>
          <p:cNvPr id="3" name="Content Placeholder 2">
            <a:extLst>
              <a:ext uri="{FF2B5EF4-FFF2-40B4-BE49-F238E27FC236}">
                <a16:creationId xmlns:a16="http://schemas.microsoft.com/office/drawing/2014/main" id="{69244C07-E4AD-4DAE-BAF6-E177C9C433D2}"/>
              </a:ext>
            </a:extLst>
          </p:cNvPr>
          <p:cNvSpPr>
            <a:spLocks noGrp="1"/>
          </p:cNvSpPr>
          <p:nvPr>
            <p:ph idx="1"/>
          </p:nvPr>
        </p:nvSpPr>
        <p:spPr>
          <a:xfrm>
            <a:off x="680322" y="2336873"/>
            <a:ext cx="5041628" cy="3599316"/>
          </a:xfrm>
        </p:spPr>
        <p:txBody>
          <a:bodyPr>
            <a:normAutofit/>
          </a:bodyPr>
          <a:lstStyle/>
          <a:p>
            <a:r>
              <a:rPr lang="en-US" sz="2000"/>
              <a:t>Korea and Vietnam split and partitioned</a:t>
            </a:r>
          </a:p>
          <a:p>
            <a:pPr lvl="1"/>
            <a:r>
              <a:rPr lang="en-US" dirty="0"/>
              <a:t>North and South Korea and Vietnam</a:t>
            </a:r>
          </a:p>
          <a:p>
            <a:r>
              <a:rPr lang="en-US" sz="2000"/>
              <a:t>Two major wars fought by US during Cold War</a:t>
            </a:r>
          </a:p>
          <a:p>
            <a:pPr lvl="1"/>
            <a:r>
              <a:rPr lang="en-US" dirty="0"/>
              <a:t>Korean War (1950-53) and Vietnam War (1964-1973)</a:t>
            </a:r>
          </a:p>
          <a:p>
            <a:r>
              <a:rPr lang="en-US" sz="2000"/>
              <a:t>Germany split into 4 zones and Berlin would also be split into 4 zones</a:t>
            </a:r>
          </a:p>
          <a:p>
            <a:pPr lvl="1"/>
            <a:r>
              <a:rPr lang="en-US" dirty="0"/>
              <a:t>The issue of Berlin nearly resulted in full-scale war in 1948-1949</a:t>
            </a:r>
          </a:p>
        </p:txBody>
      </p:sp>
    </p:spTree>
    <p:extLst>
      <p:ext uri="{BB962C8B-B14F-4D97-AF65-F5344CB8AC3E}">
        <p14:creationId xmlns:p14="http://schemas.microsoft.com/office/powerpoint/2010/main" val="282887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89C-12E6-49E4-9F0F-F3140AE1A0AA}"/>
              </a:ext>
            </a:extLst>
          </p:cNvPr>
          <p:cNvSpPr>
            <a:spLocks noGrp="1"/>
          </p:cNvSpPr>
          <p:nvPr>
            <p:ph type="title"/>
          </p:nvPr>
        </p:nvSpPr>
        <p:spPr/>
        <p:txBody>
          <a:bodyPr/>
          <a:lstStyle/>
          <a:p>
            <a:r>
              <a:rPr lang="en-US" dirty="0"/>
              <a:t>Containment</a:t>
            </a:r>
          </a:p>
        </p:txBody>
      </p:sp>
      <p:sp>
        <p:nvSpPr>
          <p:cNvPr id="5" name="Text Placeholder 4">
            <a:extLst>
              <a:ext uri="{FF2B5EF4-FFF2-40B4-BE49-F238E27FC236}">
                <a16:creationId xmlns:a16="http://schemas.microsoft.com/office/drawing/2014/main" id="{4D94C989-CDAC-4132-9F7B-07BA0A86E8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499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610D2AE-07EF-436A-9755-AA8DF4B933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descr="A close up of a building&#10;&#10;Description generated with very high confidence">
            <a:extLst>
              <a:ext uri="{FF2B5EF4-FFF2-40B4-BE49-F238E27FC236}">
                <a16:creationId xmlns:a16="http://schemas.microsoft.com/office/drawing/2014/main" id="{6CACDD17-9043-46DF-882D-420365B79C1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13">
            <a:extLst>
              <a:ext uri="{FF2B5EF4-FFF2-40B4-BE49-F238E27FC236}">
                <a16:creationId xmlns:a16="http://schemas.microsoft.com/office/drawing/2014/main" id="{CF2D8AD5-434A-4C0E-9F5B-C1AFD645F3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5" descr="A close up of a logo&#10;&#10;Description generated with very high confidence">
            <a:extLst>
              <a:ext uri="{FF2B5EF4-FFF2-40B4-BE49-F238E27FC236}">
                <a16:creationId xmlns:a16="http://schemas.microsoft.com/office/drawing/2014/main" id="{E92B246D-47CC-40F8-8DE7-B65D409E945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5" name="Picture 4" descr="A picture containing man, riding&#10;&#10;Description generated with high confidence">
            <a:extLst>
              <a:ext uri="{FF2B5EF4-FFF2-40B4-BE49-F238E27FC236}">
                <a16:creationId xmlns:a16="http://schemas.microsoft.com/office/drawing/2014/main" id="{03A7621A-DC3C-417D-B6B9-1BB8B7855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0217" y="609600"/>
            <a:ext cx="4754880" cy="5608320"/>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AE599A87-C7F3-44E8-8683-4A7C6581FDF2}"/>
              </a:ext>
            </a:extLst>
          </p:cNvPr>
          <p:cNvSpPr>
            <a:spLocks noGrp="1"/>
          </p:cNvSpPr>
          <p:nvPr>
            <p:ph type="title"/>
          </p:nvPr>
        </p:nvSpPr>
        <p:spPr>
          <a:xfrm>
            <a:off x="680321" y="753228"/>
            <a:ext cx="4136123" cy="1080938"/>
          </a:xfrm>
        </p:spPr>
        <p:txBody>
          <a:bodyPr>
            <a:normAutofit/>
          </a:bodyPr>
          <a:lstStyle/>
          <a:p>
            <a:r>
              <a:rPr lang="en-US" sz="2400"/>
              <a:t>Containment</a:t>
            </a:r>
          </a:p>
        </p:txBody>
      </p:sp>
      <p:sp>
        <p:nvSpPr>
          <p:cNvPr id="3" name="Content Placeholder 2">
            <a:extLst>
              <a:ext uri="{FF2B5EF4-FFF2-40B4-BE49-F238E27FC236}">
                <a16:creationId xmlns:a16="http://schemas.microsoft.com/office/drawing/2014/main" id="{75FECE0C-D8E4-4BF3-8203-E7413AAB77DC}"/>
              </a:ext>
            </a:extLst>
          </p:cNvPr>
          <p:cNvSpPr>
            <a:spLocks noGrp="1"/>
          </p:cNvSpPr>
          <p:nvPr>
            <p:ph idx="1"/>
          </p:nvPr>
        </p:nvSpPr>
        <p:spPr>
          <a:xfrm>
            <a:off x="680321" y="2336873"/>
            <a:ext cx="4136123" cy="3599316"/>
          </a:xfrm>
        </p:spPr>
        <p:txBody>
          <a:bodyPr>
            <a:normAutofit/>
          </a:bodyPr>
          <a:lstStyle/>
          <a:p>
            <a:r>
              <a:rPr lang="en-US" sz="1800"/>
              <a:t>1947, George Kennan warns Truman of USSR</a:t>
            </a:r>
          </a:p>
          <a:p>
            <a:r>
              <a:rPr lang="en-US" sz="1800"/>
              <a:t>Soviet belief of outside world hostility and personal duty</a:t>
            </a:r>
          </a:p>
          <a:p>
            <a:r>
              <a:rPr lang="en-US" sz="1800"/>
              <a:t>Soviet growth in Europe and Middle East</a:t>
            </a:r>
          </a:p>
          <a:p>
            <a:r>
              <a:rPr lang="en-US" sz="1800"/>
              <a:t>Kennan as basis for Containment</a:t>
            </a:r>
          </a:p>
        </p:txBody>
      </p:sp>
    </p:spTree>
    <p:extLst>
      <p:ext uri="{BB962C8B-B14F-4D97-AF65-F5344CB8AC3E}">
        <p14:creationId xmlns:p14="http://schemas.microsoft.com/office/powerpoint/2010/main" val="35839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person wearing a suit and tie&#10;&#10;Description generated with very high confidence">
            <a:extLst>
              <a:ext uri="{FF2B5EF4-FFF2-40B4-BE49-F238E27FC236}">
                <a16:creationId xmlns:a16="http://schemas.microsoft.com/office/drawing/2014/main" id="{AE910D18-1901-4228-A2F1-7099A4F11EF0}"/>
              </a:ext>
            </a:extLst>
          </p:cNvPr>
          <p:cNvPicPr>
            <a:picLocks noChangeAspect="1"/>
          </p:cNvPicPr>
          <p:nvPr/>
        </p:nvPicPr>
        <p:blipFill rotWithShape="1">
          <a:blip r:embed="rId3">
            <a:extLst>
              <a:ext uri="{28A0092B-C50C-407E-A947-70E740481C1C}">
                <a14:useLocalDpi xmlns:a14="http://schemas.microsoft.com/office/drawing/2010/main" val="0"/>
              </a:ext>
            </a:extLst>
          </a:blip>
          <a:srcRect l="9336" r="15836"/>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BAFEC8F6-5576-461D-809C-A3D9858D4C0E}"/>
              </a:ext>
            </a:extLst>
          </p:cNvPr>
          <p:cNvSpPr>
            <a:spLocks noGrp="1"/>
          </p:cNvSpPr>
          <p:nvPr>
            <p:ph type="title"/>
          </p:nvPr>
        </p:nvSpPr>
        <p:spPr>
          <a:xfrm>
            <a:off x="680321" y="753228"/>
            <a:ext cx="9613861" cy="1080938"/>
          </a:xfrm>
        </p:spPr>
        <p:txBody>
          <a:bodyPr>
            <a:normAutofit/>
          </a:bodyPr>
          <a:lstStyle/>
          <a:p>
            <a:r>
              <a:rPr lang="en-US"/>
              <a:t>Truman Doctrine</a:t>
            </a:r>
            <a:endParaRPr lang="en-US" dirty="0"/>
          </a:p>
        </p:txBody>
      </p:sp>
      <p:sp>
        <p:nvSpPr>
          <p:cNvPr id="3" name="Content Placeholder 2">
            <a:extLst>
              <a:ext uri="{FF2B5EF4-FFF2-40B4-BE49-F238E27FC236}">
                <a16:creationId xmlns:a16="http://schemas.microsoft.com/office/drawing/2014/main" id="{874BE321-A1FA-4CEC-BDF5-172CDB79618E}"/>
              </a:ext>
            </a:extLst>
          </p:cNvPr>
          <p:cNvSpPr>
            <a:spLocks noGrp="1"/>
          </p:cNvSpPr>
          <p:nvPr>
            <p:ph idx="1"/>
          </p:nvPr>
        </p:nvSpPr>
        <p:spPr>
          <a:xfrm>
            <a:off x="3777672" y="2336873"/>
            <a:ext cx="6516509" cy="3599316"/>
          </a:xfrm>
        </p:spPr>
        <p:txBody>
          <a:bodyPr>
            <a:normAutofit/>
          </a:bodyPr>
          <a:lstStyle/>
          <a:p>
            <a:r>
              <a:rPr lang="en-US" sz="1700"/>
              <a:t>20 years of foreign policy</a:t>
            </a:r>
          </a:p>
          <a:p>
            <a:pPr lvl="1"/>
            <a:r>
              <a:rPr lang="en-US" sz="1700"/>
              <a:t>“It must be the policy of the US to support free peoples who are resisting attempted subjugation by armed minorities or by outside pressures.”</a:t>
            </a:r>
          </a:p>
          <a:p>
            <a:r>
              <a:rPr lang="en-US" sz="1700"/>
              <a:t>Containment: Prevention of the spread of Communism</a:t>
            </a:r>
          </a:p>
          <a:p>
            <a:r>
              <a:rPr lang="en-US" sz="1700"/>
              <a:t>Truman asks Congress for money to support democracy in Turkey and Greece</a:t>
            </a:r>
          </a:p>
          <a:p>
            <a:r>
              <a:rPr lang="en-US" sz="1700"/>
              <a:t>Recognized Israel in 1948 as bastion of democracy in Middle East</a:t>
            </a:r>
          </a:p>
        </p:txBody>
      </p:sp>
    </p:spTree>
    <p:extLst>
      <p:ext uri="{BB962C8B-B14F-4D97-AF65-F5344CB8AC3E}">
        <p14:creationId xmlns:p14="http://schemas.microsoft.com/office/powerpoint/2010/main" val="83177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3" name="Group 9">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1" descr="A close up of a building&#10;&#10;Description generated with very high confidence">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close up of a sign&#10;&#10;Description generated with very high confidence">
            <a:extLst>
              <a:ext uri="{FF2B5EF4-FFF2-40B4-BE49-F238E27FC236}">
                <a16:creationId xmlns:a16="http://schemas.microsoft.com/office/drawing/2014/main" id="{6CBD19B2-68BC-4861-817C-464404D5CBE1}"/>
              </a:ext>
            </a:extLst>
          </p:cNvPr>
          <p:cNvPicPr>
            <a:picLocks noChangeAspect="1"/>
          </p:cNvPicPr>
          <p:nvPr/>
        </p:nvPicPr>
        <p:blipFill rotWithShape="1">
          <a:blip r:embed="rId4">
            <a:extLst>
              <a:ext uri="{28A0092B-C50C-407E-A947-70E740481C1C}">
                <a14:useLocalDpi xmlns:a14="http://schemas.microsoft.com/office/drawing/2010/main" val="0"/>
              </a:ext>
            </a:extLst>
          </a:blip>
          <a:srcRect r="-1" b="4911"/>
          <a:stretch/>
        </p:blipFill>
        <p:spPr>
          <a:xfrm>
            <a:off x="6096000" y="10"/>
            <a:ext cx="6092823" cy="6856310"/>
          </a:xfrm>
          <a:prstGeom prst="rect">
            <a:avLst/>
          </a:prstGeom>
          <a:ln>
            <a:noFill/>
          </a:ln>
          <a:effectLst/>
        </p:spPr>
      </p:pic>
      <p:sp>
        <p:nvSpPr>
          <p:cNvPr id="25" name="Rectangle 13">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15" descr="A close up of a logo&#10;&#10;Description generated with very high confidence">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5B25FC1D-04FA-405E-9617-DF861666F915}"/>
              </a:ext>
            </a:extLst>
          </p:cNvPr>
          <p:cNvSpPr>
            <a:spLocks noGrp="1"/>
          </p:cNvSpPr>
          <p:nvPr>
            <p:ph type="title"/>
          </p:nvPr>
        </p:nvSpPr>
        <p:spPr>
          <a:xfrm>
            <a:off x="680321" y="753228"/>
            <a:ext cx="5041629" cy="1080938"/>
          </a:xfrm>
        </p:spPr>
        <p:txBody>
          <a:bodyPr>
            <a:normAutofit/>
          </a:bodyPr>
          <a:lstStyle/>
          <a:p>
            <a:r>
              <a:rPr lang="en-US"/>
              <a:t>Marshall Plan of 1947</a:t>
            </a:r>
            <a:endParaRPr lang="en-US" dirty="0"/>
          </a:p>
        </p:txBody>
      </p:sp>
      <p:sp>
        <p:nvSpPr>
          <p:cNvPr id="3" name="Content Placeholder 2">
            <a:extLst>
              <a:ext uri="{FF2B5EF4-FFF2-40B4-BE49-F238E27FC236}">
                <a16:creationId xmlns:a16="http://schemas.microsoft.com/office/drawing/2014/main" id="{C3CFD3A6-EAB9-4A91-9830-D451EFD8137E}"/>
              </a:ext>
            </a:extLst>
          </p:cNvPr>
          <p:cNvSpPr>
            <a:spLocks noGrp="1"/>
          </p:cNvSpPr>
          <p:nvPr>
            <p:ph idx="1"/>
          </p:nvPr>
        </p:nvSpPr>
        <p:spPr>
          <a:xfrm>
            <a:off x="680322" y="2336873"/>
            <a:ext cx="5041628" cy="3599316"/>
          </a:xfrm>
        </p:spPr>
        <p:txBody>
          <a:bodyPr>
            <a:normAutofit/>
          </a:bodyPr>
          <a:lstStyle/>
          <a:p>
            <a:r>
              <a:rPr lang="en-US" sz="1400"/>
              <a:t>Europe suffers from economic havoc of postwar era</a:t>
            </a:r>
          </a:p>
          <a:p>
            <a:pPr lvl="1"/>
            <a:r>
              <a:rPr lang="en-US" sz="1400"/>
              <a:t>USSR might have exploited</a:t>
            </a:r>
          </a:p>
          <a:p>
            <a:r>
              <a:rPr lang="en-US" sz="1400"/>
              <a:t>George Marshall invites Europe to create recovery plan</a:t>
            </a:r>
          </a:p>
          <a:p>
            <a:pPr lvl="1"/>
            <a:r>
              <a:rPr lang="en-US" sz="1400"/>
              <a:t>US assistance</a:t>
            </a:r>
          </a:p>
          <a:p>
            <a:pPr lvl="1"/>
            <a:r>
              <a:rPr lang="en-US" sz="1400"/>
              <a:t>Czechoslovakia forced to not participate by USSR</a:t>
            </a:r>
          </a:p>
          <a:p>
            <a:pPr lvl="1"/>
            <a:r>
              <a:rPr lang="en-US" sz="1400"/>
              <a:t>Congress did not take seriously until the Czech coup d’etat</a:t>
            </a:r>
          </a:p>
          <a:p>
            <a:r>
              <a:rPr lang="en-US" sz="1400"/>
              <a:t>$12.5 billion over four years in 16 nations</a:t>
            </a:r>
          </a:p>
          <a:p>
            <a:r>
              <a:rPr lang="en-US" sz="1400"/>
              <a:t>Most nations end up exceeding prewar outputs</a:t>
            </a:r>
          </a:p>
          <a:p>
            <a:r>
              <a:rPr lang="en-US" sz="1400"/>
              <a:t>Communism loses ground in France and Italy </a:t>
            </a:r>
          </a:p>
        </p:txBody>
      </p:sp>
    </p:spTree>
    <p:extLst>
      <p:ext uri="{BB962C8B-B14F-4D97-AF65-F5344CB8AC3E}">
        <p14:creationId xmlns:p14="http://schemas.microsoft.com/office/powerpoint/2010/main" val="236513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7C98-A974-4CC5-8AA1-2A39378CA941}"/>
              </a:ext>
            </a:extLst>
          </p:cNvPr>
          <p:cNvSpPr>
            <a:spLocks noGrp="1"/>
          </p:cNvSpPr>
          <p:nvPr>
            <p:ph type="title"/>
          </p:nvPr>
        </p:nvSpPr>
        <p:spPr/>
        <p:txBody>
          <a:bodyPr/>
          <a:lstStyle/>
          <a:p>
            <a:r>
              <a:rPr lang="en-US" dirty="0"/>
              <a:t>US Government Reorganization and Rearmament</a:t>
            </a:r>
          </a:p>
        </p:txBody>
      </p:sp>
      <p:sp>
        <p:nvSpPr>
          <p:cNvPr id="3" name="Content Placeholder 2">
            <a:extLst>
              <a:ext uri="{FF2B5EF4-FFF2-40B4-BE49-F238E27FC236}">
                <a16:creationId xmlns:a16="http://schemas.microsoft.com/office/drawing/2014/main" id="{C7F47BAB-D2F4-439F-BC58-4128DF33BEB6}"/>
              </a:ext>
            </a:extLst>
          </p:cNvPr>
          <p:cNvSpPr>
            <a:spLocks noGrp="1"/>
          </p:cNvSpPr>
          <p:nvPr>
            <p:ph idx="1"/>
          </p:nvPr>
        </p:nvSpPr>
        <p:spPr/>
        <p:txBody>
          <a:bodyPr/>
          <a:lstStyle/>
          <a:p>
            <a:r>
              <a:rPr lang="en-US" dirty="0"/>
              <a:t>National Security Act of 1947</a:t>
            </a:r>
          </a:p>
          <a:p>
            <a:pPr lvl="1"/>
            <a:r>
              <a:rPr lang="en-US" dirty="0"/>
              <a:t>Formed DoD, housed at Pentagon</a:t>
            </a:r>
          </a:p>
          <a:p>
            <a:r>
              <a:rPr lang="en-US" dirty="0"/>
              <a:t>National Security Council (NSC) and CIA formed by Truman</a:t>
            </a:r>
          </a:p>
          <a:p>
            <a:r>
              <a:rPr lang="en-US" dirty="0"/>
              <a:t>NSC Number 68 issued in response to Communist victory in China</a:t>
            </a:r>
          </a:p>
        </p:txBody>
      </p:sp>
    </p:spTree>
    <p:extLst>
      <p:ext uri="{BB962C8B-B14F-4D97-AF65-F5344CB8AC3E}">
        <p14:creationId xmlns:p14="http://schemas.microsoft.com/office/powerpoint/2010/main" val="159605239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13732</TotalTime>
  <Words>3538</Words>
  <Application>Microsoft Office PowerPoint</Application>
  <PresentationFormat>Widescreen</PresentationFormat>
  <Paragraphs>221</Paragraphs>
  <Slides>29</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Trebuchet MS</vt:lpstr>
      <vt:lpstr>Berlin</vt:lpstr>
      <vt:lpstr>Cold War: Containment Policy</vt:lpstr>
      <vt:lpstr>Roots of the Cold War</vt:lpstr>
      <vt:lpstr>Roots of the Cold War</vt:lpstr>
      <vt:lpstr>Partitioning</vt:lpstr>
      <vt:lpstr>Containment</vt:lpstr>
      <vt:lpstr>Containment</vt:lpstr>
      <vt:lpstr>Truman Doctrine</vt:lpstr>
      <vt:lpstr>Marshall Plan of 1947</vt:lpstr>
      <vt:lpstr>US Government Reorganization and Rearmament</vt:lpstr>
      <vt:lpstr>US Government Reorganization and Rearmament</vt:lpstr>
      <vt:lpstr>NATO</vt:lpstr>
      <vt:lpstr>Communist China</vt:lpstr>
      <vt:lpstr>The Hydrogen Bomb</vt:lpstr>
      <vt:lpstr>Korean War</vt:lpstr>
      <vt:lpstr>Korean War (continued)</vt:lpstr>
      <vt:lpstr>Korean War (continued)</vt:lpstr>
      <vt:lpstr>Results of the Korean War</vt:lpstr>
      <vt:lpstr>The 2nd Red Scare</vt:lpstr>
      <vt:lpstr>The Red Scare</vt:lpstr>
      <vt:lpstr>Smith Act of 1940</vt:lpstr>
      <vt:lpstr>House Un-American Activities Committee (HUAC) and Alger Hiss</vt:lpstr>
      <vt:lpstr>Truman’s Loyalty Program</vt:lpstr>
      <vt:lpstr>McCarran Internal Security Bill of 1950</vt:lpstr>
      <vt:lpstr>The Rosenbergs, 1954</vt:lpstr>
      <vt:lpstr>Blacklisting</vt:lpstr>
      <vt:lpstr>McCarthyism</vt:lpstr>
      <vt:lpstr>McCarthy’s Accusations</vt:lpstr>
      <vt:lpstr>McCarthy’s Accusations (continued)</vt:lpstr>
      <vt:lpstr>McCarthyism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 Containment Policy</dc:title>
  <dc:creator>TRENT CROCKETT</dc:creator>
  <cp:lastModifiedBy>TRENT CROCKETT</cp:lastModifiedBy>
  <cp:revision>23</cp:revision>
  <dcterms:created xsi:type="dcterms:W3CDTF">2018-02-24T02:49:30Z</dcterms:created>
  <dcterms:modified xsi:type="dcterms:W3CDTF">2018-03-13T12:12:41Z</dcterms:modified>
</cp:coreProperties>
</file>